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9" r:id="rId2"/>
    <p:sldId id="257" r:id="rId3"/>
    <p:sldId id="260" r:id="rId4"/>
    <p:sldId id="278" r:id="rId5"/>
    <p:sldId id="279" r:id="rId6"/>
    <p:sldId id="262" r:id="rId7"/>
    <p:sldId id="280" r:id="rId8"/>
    <p:sldId id="281" r:id="rId9"/>
    <p:sldId id="261" r:id="rId10"/>
    <p:sldId id="263" r:id="rId11"/>
    <p:sldId id="273" r:id="rId12"/>
    <p:sldId id="267" r:id="rId13"/>
    <p:sldId id="268" r:id="rId14"/>
    <p:sldId id="266" r:id="rId15"/>
    <p:sldId id="282" r:id="rId16"/>
    <p:sldId id="269" r:id="rId17"/>
    <p:sldId id="283" r:id="rId18"/>
    <p:sldId id="264" r:id="rId19"/>
    <p:sldId id="276" r:id="rId20"/>
    <p:sldId id="25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136"/>
    <a:srgbClr val="EE7D31"/>
    <a:srgbClr val="285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89784" autoAdjust="0"/>
  </p:normalViewPr>
  <p:slideViewPr>
    <p:cSldViewPr snapToGrid="0" snapToObjects="1">
      <p:cViewPr>
        <p:scale>
          <a:sx n="90" d="100"/>
          <a:sy n="90" d="100"/>
        </p:scale>
        <p:origin x="-144"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9B2FE-8D5E-4747-B3E5-4010CC506F9D}" type="datetimeFigureOut">
              <a:rPr lang="en-US" smtClean="0"/>
              <a:t>8/6/2018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FA2A01-A29A-4198-9B01-37968266676D}" type="slidenum">
              <a:rPr lang="en-US" smtClean="0"/>
              <a:t>‹#›</a:t>
            </a:fld>
            <a:endParaRPr lang="en-US" dirty="0"/>
          </a:p>
        </p:txBody>
      </p:sp>
    </p:spTree>
    <p:extLst>
      <p:ext uri="{BB962C8B-B14F-4D97-AF65-F5344CB8AC3E}">
        <p14:creationId xmlns:p14="http://schemas.microsoft.com/office/powerpoint/2010/main" val="95113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3</a:t>
            </a:fld>
            <a:endParaRPr lang="en-US" dirty="0"/>
          </a:p>
        </p:txBody>
      </p:sp>
    </p:spTree>
    <p:extLst>
      <p:ext uri="{BB962C8B-B14F-4D97-AF65-F5344CB8AC3E}">
        <p14:creationId xmlns:p14="http://schemas.microsoft.com/office/powerpoint/2010/main" val="390286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15</a:t>
            </a:fld>
            <a:endParaRPr lang="en-US" dirty="0"/>
          </a:p>
        </p:txBody>
      </p:sp>
    </p:spTree>
    <p:extLst>
      <p:ext uri="{BB962C8B-B14F-4D97-AF65-F5344CB8AC3E}">
        <p14:creationId xmlns:p14="http://schemas.microsoft.com/office/powerpoint/2010/main" val="1030103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4</a:t>
            </a:fld>
            <a:endParaRPr lang="en-US" dirty="0"/>
          </a:p>
        </p:txBody>
      </p:sp>
    </p:spTree>
    <p:extLst>
      <p:ext uri="{BB962C8B-B14F-4D97-AF65-F5344CB8AC3E}">
        <p14:creationId xmlns:p14="http://schemas.microsoft.com/office/powerpoint/2010/main" val="3902869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5</a:t>
            </a:fld>
            <a:endParaRPr lang="en-US" dirty="0"/>
          </a:p>
        </p:txBody>
      </p:sp>
    </p:spTree>
    <p:extLst>
      <p:ext uri="{BB962C8B-B14F-4D97-AF65-F5344CB8AC3E}">
        <p14:creationId xmlns:p14="http://schemas.microsoft.com/office/powerpoint/2010/main" val="3902869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6</a:t>
            </a:fld>
            <a:endParaRPr lang="en-US" dirty="0"/>
          </a:p>
        </p:txBody>
      </p:sp>
    </p:spTree>
    <p:extLst>
      <p:ext uri="{BB962C8B-B14F-4D97-AF65-F5344CB8AC3E}">
        <p14:creationId xmlns:p14="http://schemas.microsoft.com/office/powerpoint/2010/main" val="3902869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7</a:t>
            </a:fld>
            <a:endParaRPr lang="en-US" dirty="0"/>
          </a:p>
        </p:txBody>
      </p:sp>
    </p:spTree>
    <p:extLst>
      <p:ext uri="{BB962C8B-B14F-4D97-AF65-F5344CB8AC3E}">
        <p14:creationId xmlns:p14="http://schemas.microsoft.com/office/powerpoint/2010/main" val="3902869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8</a:t>
            </a:fld>
            <a:endParaRPr lang="en-US" dirty="0"/>
          </a:p>
        </p:txBody>
      </p:sp>
    </p:spTree>
    <p:extLst>
      <p:ext uri="{BB962C8B-B14F-4D97-AF65-F5344CB8AC3E}">
        <p14:creationId xmlns:p14="http://schemas.microsoft.com/office/powerpoint/2010/main" val="3902869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9</a:t>
            </a:fld>
            <a:endParaRPr lang="en-US" dirty="0"/>
          </a:p>
        </p:txBody>
      </p:sp>
    </p:spTree>
    <p:extLst>
      <p:ext uri="{BB962C8B-B14F-4D97-AF65-F5344CB8AC3E}">
        <p14:creationId xmlns:p14="http://schemas.microsoft.com/office/powerpoint/2010/main" val="1030103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10</a:t>
            </a:fld>
            <a:endParaRPr lang="en-US" dirty="0"/>
          </a:p>
        </p:txBody>
      </p:sp>
    </p:spTree>
    <p:extLst>
      <p:ext uri="{BB962C8B-B14F-4D97-AF65-F5344CB8AC3E}">
        <p14:creationId xmlns:p14="http://schemas.microsoft.com/office/powerpoint/2010/main" val="3902869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FA2A01-A29A-4198-9B01-37968266676D}" type="slidenum">
              <a:rPr lang="en-US" smtClean="0"/>
              <a:t>11</a:t>
            </a:fld>
            <a:endParaRPr lang="en-US" dirty="0"/>
          </a:p>
        </p:txBody>
      </p:sp>
    </p:spTree>
    <p:extLst>
      <p:ext uri="{BB962C8B-B14F-4D97-AF65-F5344CB8AC3E}">
        <p14:creationId xmlns:p14="http://schemas.microsoft.com/office/powerpoint/2010/main" val="1030103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137308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24352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192565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64469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133635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1706285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4749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146159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2089479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7676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5A647-1D30-7442-A329-2F31BE0F6BEA}" type="datetimeFigureOut">
              <a:rPr lang="en-US" smtClean="0"/>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869BE1-76E3-5E45-A945-3EC47569E198}" type="slidenum">
              <a:rPr lang="en-US" smtClean="0"/>
              <a:t>‹#›</a:t>
            </a:fld>
            <a:endParaRPr lang="en-US" dirty="0"/>
          </a:p>
        </p:txBody>
      </p:sp>
    </p:spTree>
    <p:extLst>
      <p:ext uri="{BB962C8B-B14F-4D97-AF65-F5344CB8AC3E}">
        <p14:creationId xmlns:p14="http://schemas.microsoft.com/office/powerpoint/2010/main" val="174590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5A647-1D30-7442-A329-2F31BE0F6BEA}" type="datetimeFigureOut">
              <a:rPr lang="en-US" smtClean="0"/>
              <a:t>8/6/2018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69BE1-76E3-5E45-A945-3EC47569E198}" type="slidenum">
              <a:rPr lang="en-US" smtClean="0"/>
              <a:t>‹#›</a:t>
            </a:fld>
            <a:endParaRPr lang="en-US" dirty="0"/>
          </a:p>
        </p:txBody>
      </p:sp>
    </p:spTree>
    <p:extLst>
      <p:ext uri="{BB962C8B-B14F-4D97-AF65-F5344CB8AC3E}">
        <p14:creationId xmlns:p14="http://schemas.microsoft.com/office/powerpoint/2010/main" val="125749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incoln.edu/sites/default/files/pdf/fiscal-affairs/business-office/payroll/2018-Payroll-Calendar.pdf" TargetMode="Externa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lincoln.edu/departments/career-services/student-employment-program" TargetMode="External"/><Relationship Id="rId1" Type="http://schemas.openxmlformats.org/officeDocument/2006/relationships/slideLayout" Target="../slideLayouts/slideLayout2.xml"/><Relationship Id="rId5" Type="http://schemas.openxmlformats.org/officeDocument/2006/relationships/hyperlink" Target="mailto:Supshernixon@lincoln.edu" TargetMode="External"/><Relationship Id="rId4" Type="http://schemas.openxmlformats.org/officeDocument/2006/relationships/hyperlink" Target="mailto:Rsimpson@lincoln.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0396" y="3246743"/>
            <a:ext cx="8428001" cy="424075"/>
          </a:xfrm>
        </p:spPr>
        <p:txBody>
          <a:bodyPr>
            <a:noAutofit/>
          </a:bodyPr>
          <a:lstStyle/>
          <a:p>
            <a:r>
              <a:rPr lang="en-US" sz="4400" dirty="0">
                <a:solidFill>
                  <a:srgbClr val="F27136"/>
                </a:solidFill>
                <a:latin typeface="Arial" charset="0"/>
                <a:ea typeface="Arial" charset="0"/>
                <a:cs typeface="Arial" charset="0"/>
              </a:rPr>
              <a:t>Student Employment Program               </a:t>
            </a:r>
            <a:r>
              <a:rPr lang="en-US" sz="3600" dirty="0" smtClean="0">
                <a:solidFill>
                  <a:srgbClr val="F27136"/>
                </a:solidFill>
                <a:latin typeface="Arial" charset="0"/>
                <a:ea typeface="Arial" charset="0"/>
                <a:cs typeface="Arial" charset="0"/>
              </a:rPr>
              <a:t>Supervisor’s Orientation</a:t>
            </a:r>
            <a:endParaRPr lang="en-US" sz="3600" dirty="0">
              <a:solidFill>
                <a:srgbClr val="F27136"/>
              </a:solidFill>
              <a:latin typeface="Arial" charset="0"/>
              <a:ea typeface="Arial" charset="0"/>
              <a:cs typeface="Arial" charset="0"/>
            </a:endParaRPr>
          </a:p>
          <a:p>
            <a:pPr algn="l"/>
            <a:endParaRPr lang="en-US" sz="4400" dirty="0">
              <a:solidFill>
                <a:srgbClr val="F27136"/>
              </a:solidFill>
              <a:latin typeface="Arial" charset="0"/>
              <a:ea typeface="Arial" charset="0"/>
              <a:cs typeface="Arial"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3211" y="110181"/>
            <a:ext cx="4826000" cy="1397000"/>
          </a:xfrm>
          <a:prstGeom prst="rect">
            <a:avLst/>
          </a:prstGeom>
        </p:spPr>
      </p:pic>
      <p:sp>
        <p:nvSpPr>
          <p:cNvPr id="9" name="Right Triangle 8"/>
          <p:cNvSpPr/>
          <p:nvPr/>
        </p:nvSpPr>
        <p:spPr>
          <a:xfrm flipH="1">
            <a:off x="7080422" y="2681416"/>
            <a:ext cx="5111578" cy="4188939"/>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5"/>
          <p:cNvSpPr/>
          <p:nvPr/>
        </p:nvSpPr>
        <p:spPr>
          <a:xfrm flipH="1">
            <a:off x="8764243" y="2075934"/>
            <a:ext cx="3440114" cy="4794421"/>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1"/>
          <p:cNvSpPr>
            <a:spLocks noGrp="1"/>
          </p:cNvSpPr>
          <p:nvPr>
            <p:ph type="ctrTitle"/>
          </p:nvPr>
        </p:nvSpPr>
        <p:spPr>
          <a:xfrm>
            <a:off x="702119" y="1558179"/>
            <a:ext cx="9186278" cy="1541678"/>
          </a:xfrm>
        </p:spPr>
        <p:txBody>
          <a:bodyPr>
            <a:normAutofit fontScale="90000"/>
          </a:bodyPr>
          <a:lstStyle/>
          <a:p>
            <a:r>
              <a:rPr lang="en-US" dirty="0">
                <a:solidFill>
                  <a:srgbClr val="285093"/>
                </a:solidFill>
                <a:latin typeface="Minion Display" charset="0"/>
                <a:ea typeface="Minion Display" charset="0"/>
                <a:cs typeface="Minion Display" charset="0"/>
              </a:rPr>
              <a:t>Lincoln University Office of Career Development</a:t>
            </a:r>
          </a:p>
        </p:txBody>
      </p:sp>
      <p:sp>
        <p:nvSpPr>
          <p:cNvPr id="8" name="TextBox 7"/>
          <p:cNvSpPr txBox="1"/>
          <p:nvPr/>
        </p:nvSpPr>
        <p:spPr>
          <a:xfrm>
            <a:off x="1322173" y="6057475"/>
            <a:ext cx="6198510" cy="646331"/>
          </a:xfrm>
          <a:prstGeom prst="rect">
            <a:avLst/>
          </a:prstGeom>
          <a:noFill/>
        </p:spPr>
        <p:txBody>
          <a:bodyPr wrap="square" rtlCol="0">
            <a:spAutoFit/>
          </a:bodyPr>
          <a:lstStyle/>
          <a:p>
            <a:r>
              <a:rPr lang="en-US" sz="900" b="1" dirty="0">
                <a:solidFill>
                  <a:srgbClr val="285093"/>
                </a:solidFill>
                <a:latin typeface="Arial" charset="0"/>
                <a:ea typeface="Arial" charset="0"/>
                <a:cs typeface="Arial" charset="0"/>
              </a:rPr>
              <a:t>Mission:</a:t>
            </a:r>
            <a:r>
              <a:rPr lang="en-US" sz="900" dirty="0">
                <a:solidFill>
                  <a:srgbClr val="285093"/>
                </a:solidFill>
                <a:latin typeface="Arial" charset="0"/>
                <a:ea typeface="Arial" charset="0"/>
                <a:cs typeface="Arial" charset="0"/>
              </a:rPr>
              <a:t> Lincoln University, the nation’s first degree-granting Historically Black College &amp; University (HBCU), </a:t>
            </a:r>
            <a:endParaRPr lang="en-US" sz="900" dirty="0" smtClean="0">
              <a:solidFill>
                <a:srgbClr val="285093"/>
              </a:solidFill>
              <a:latin typeface="Arial" charset="0"/>
              <a:ea typeface="Arial" charset="0"/>
              <a:cs typeface="Arial" charset="0"/>
            </a:endParaRPr>
          </a:p>
          <a:p>
            <a:r>
              <a:rPr lang="en-US" sz="900" dirty="0" smtClean="0">
                <a:solidFill>
                  <a:srgbClr val="285093"/>
                </a:solidFill>
                <a:latin typeface="Arial" charset="0"/>
                <a:ea typeface="Arial" charset="0"/>
                <a:cs typeface="Arial" charset="0"/>
              </a:rPr>
              <a:t>educates </a:t>
            </a:r>
            <a:r>
              <a:rPr lang="en-US" sz="900" dirty="0">
                <a:solidFill>
                  <a:srgbClr val="285093"/>
                </a:solidFill>
                <a:latin typeface="Arial" charset="0"/>
                <a:ea typeface="Arial" charset="0"/>
                <a:cs typeface="Arial" charset="0"/>
              </a:rPr>
              <a:t>and empowers students to lead their communities and change the world.</a:t>
            </a:r>
            <a:r>
              <a:rPr lang="en-US" sz="900" i="1" dirty="0">
                <a:solidFill>
                  <a:srgbClr val="285093"/>
                </a:solidFill>
              </a:rPr>
              <a:t/>
            </a:r>
            <a:br>
              <a:rPr lang="en-US" sz="900" i="1" dirty="0">
                <a:solidFill>
                  <a:srgbClr val="285093"/>
                </a:solidFill>
              </a:rPr>
            </a:br>
            <a:endParaRPr lang="en-US" sz="900" dirty="0">
              <a:solidFill>
                <a:srgbClr val="285093"/>
              </a:solidFill>
            </a:endParaRPr>
          </a:p>
          <a:p>
            <a:r>
              <a:rPr lang="en-US" sz="900" dirty="0"/>
              <a:t> </a:t>
            </a:r>
          </a:p>
        </p:txBody>
      </p:sp>
      <p:sp>
        <p:nvSpPr>
          <p:cNvPr id="10" name="TextBox 9"/>
          <p:cNvSpPr txBox="1"/>
          <p:nvPr/>
        </p:nvSpPr>
        <p:spPr>
          <a:xfrm>
            <a:off x="9750174" y="1411589"/>
            <a:ext cx="1866240" cy="276999"/>
          </a:xfrm>
          <a:prstGeom prst="rect">
            <a:avLst/>
          </a:prstGeom>
          <a:noFill/>
        </p:spPr>
        <p:txBody>
          <a:bodyPr wrap="square" rtlCol="0">
            <a:spAutoFit/>
          </a:bodyPr>
          <a:lstStyle/>
          <a:p>
            <a:pPr algn="r"/>
            <a:r>
              <a:rPr lang="en-US" sz="1200" i="1" dirty="0" smtClean="0">
                <a:solidFill>
                  <a:srgbClr val="285093"/>
                </a:solidFill>
                <a:latin typeface="Arial" charset="0"/>
                <a:ea typeface="Arial" charset="0"/>
                <a:cs typeface="Arial" charset="0"/>
              </a:rPr>
              <a:t>www.lincoln.edu</a:t>
            </a:r>
            <a:endParaRPr lang="en-US" sz="12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63977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274825" y="249848"/>
            <a:ext cx="11642349" cy="10473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FWS Job Placement Procedures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190847" y="1404382"/>
            <a:ext cx="9686260" cy="4093428"/>
          </a:xfrm>
          <a:prstGeom prst="rect">
            <a:avLst/>
          </a:prstGeom>
          <a:noFill/>
        </p:spPr>
        <p:txBody>
          <a:bodyPr wrap="square" rtlCol="0">
            <a:spAutoFit/>
          </a:bodyPr>
          <a:lstStyle/>
          <a:p>
            <a:pPr marL="571500" indent="-571500">
              <a:buFont typeface="+mj-lt"/>
              <a:buAutoNum type="romanUcPeriod" startAt="4"/>
            </a:pPr>
            <a:r>
              <a:rPr lang="en-US" sz="2600" dirty="0" smtClean="0">
                <a:solidFill>
                  <a:srgbClr val="F27136"/>
                </a:solidFill>
                <a:latin typeface="Arial" charset="0"/>
                <a:ea typeface="Arial" charset="0"/>
                <a:cs typeface="Arial" charset="0"/>
              </a:rPr>
              <a:t>Supervisor MUST </a:t>
            </a:r>
            <a:r>
              <a:rPr lang="en-US" sz="2600" dirty="0" smtClean="0">
                <a:solidFill>
                  <a:schemeClr val="bg2">
                    <a:lumMod val="25000"/>
                  </a:schemeClr>
                </a:solidFill>
                <a:latin typeface="Arial" charset="0"/>
                <a:ea typeface="Arial" charset="0"/>
                <a:cs typeface="Arial" charset="0"/>
              </a:rPr>
              <a:t>provide the student with a </a:t>
            </a:r>
            <a:r>
              <a:rPr lang="en-US" sz="2600" dirty="0" smtClean="0">
                <a:solidFill>
                  <a:srgbClr val="F27136"/>
                </a:solidFill>
                <a:latin typeface="Arial" charset="0"/>
                <a:ea typeface="Arial" charset="0"/>
                <a:cs typeface="Arial" charset="0"/>
              </a:rPr>
              <a:t>Request to Hire Student Employee Form </a:t>
            </a:r>
            <a:r>
              <a:rPr lang="en-US" dirty="0" smtClean="0">
                <a:solidFill>
                  <a:schemeClr val="bg2">
                    <a:lumMod val="25000"/>
                  </a:schemeClr>
                </a:solidFill>
                <a:latin typeface="Arial" charset="0"/>
                <a:ea typeface="Arial" charset="0"/>
                <a:cs typeface="Arial" charset="0"/>
              </a:rPr>
              <a:t>(can be found on our website) </a:t>
            </a:r>
            <a:r>
              <a:rPr lang="en-US" sz="2600" dirty="0" smtClean="0">
                <a:solidFill>
                  <a:schemeClr val="bg2">
                    <a:lumMod val="25000"/>
                  </a:schemeClr>
                </a:solidFill>
                <a:latin typeface="Arial" charset="0"/>
                <a:ea typeface="Arial" charset="0"/>
                <a:cs typeface="Arial" charset="0"/>
              </a:rPr>
              <a:t>if they choose to hire the student.</a:t>
            </a:r>
          </a:p>
          <a:p>
            <a:pPr marL="571500" indent="-571500">
              <a:buFont typeface="+mj-lt"/>
              <a:buAutoNum type="romanUcPeriod" startAt="4"/>
            </a:pPr>
            <a:endParaRPr lang="en-US" sz="2600" dirty="0" smtClean="0">
              <a:solidFill>
                <a:schemeClr val="bg2">
                  <a:lumMod val="25000"/>
                </a:schemeClr>
              </a:solidFill>
              <a:latin typeface="Arial" charset="0"/>
              <a:ea typeface="Arial" charset="0"/>
              <a:cs typeface="Arial" charset="0"/>
            </a:endParaRPr>
          </a:p>
          <a:p>
            <a:pPr marL="400050" indent="-400050">
              <a:buAutoNum type="romanUcPeriod" startAt="4"/>
            </a:pPr>
            <a:r>
              <a:rPr lang="en-US" sz="2600" dirty="0" smtClean="0">
                <a:solidFill>
                  <a:schemeClr val="bg2">
                    <a:lumMod val="25000"/>
                  </a:schemeClr>
                </a:solidFill>
                <a:latin typeface="Arial" charset="0"/>
                <a:ea typeface="Arial" charset="0"/>
                <a:cs typeface="Arial" charset="0"/>
              </a:rPr>
              <a:t>Student must bring the to the Office of Career Development. </a:t>
            </a:r>
            <a:r>
              <a:rPr lang="en-US" sz="2600" dirty="0">
                <a:solidFill>
                  <a:srgbClr val="F27136"/>
                </a:solidFill>
                <a:latin typeface="Arial" charset="0"/>
                <a:ea typeface="Arial" charset="0"/>
                <a:cs typeface="Arial" charset="0"/>
              </a:rPr>
              <a:t>approved PARF form and Request to Hire Student Employee Form </a:t>
            </a:r>
            <a:endParaRPr lang="en-US" sz="2600" dirty="0" smtClean="0">
              <a:solidFill>
                <a:schemeClr val="bg2">
                  <a:lumMod val="25000"/>
                </a:schemeClr>
              </a:solidFill>
              <a:latin typeface="Arial" charset="0"/>
              <a:ea typeface="Arial" charset="0"/>
              <a:cs typeface="Arial" charset="0"/>
            </a:endParaRPr>
          </a:p>
          <a:p>
            <a:pPr marL="400050" indent="-400050">
              <a:buAutoNum type="romanUcPeriod" startAt="4"/>
            </a:pPr>
            <a:endParaRPr lang="en-US" sz="2600" dirty="0" smtClean="0">
              <a:solidFill>
                <a:schemeClr val="bg2">
                  <a:lumMod val="25000"/>
                </a:schemeClr>
              </a:solidFill>
              <a:latin typeface="Arial" charset="0"/>
              <a:ea typeface="Arial" charset="0"/>
              <a:cs typeface="Arial" charset="0"/>
            </a:endParaRPr>
          </a:p>
          <a:p>
            <a:pPr marL="400050" indent="-400050">
              <a:buAutoNum type="romanUcPeriod" startAt="4"/>
            </a:pPr>
            <a:r>
              <a:rPr lang="en-US" sz="2600" dirty="0" smtClean="0">
                <a:solidFill>
                  <a:schemeClr val="bg2">
                    <a:lumMod val="25000"/>
                  </a:schemeClr>
                </a:solidFill>
                <a:latin typeface="Arial" charset="0"/>
                <a:ea typeface="Arial" charset="0"/>
                <a:cs typeface="Arial" charset="0"/>
              </a:rPr>
              <a:t>Student must complete Student Employee Application Packet and sign a Student Employment Contractual Agreement.</a:t>
            </a:r>
            <a:endParaRPr lang="en-US" sz="26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38865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508591" y="300340"/>
            <a:ext cx="11174819" cy="1039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Important Points to Remember</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114647" y="1339702"/>
            <a:ext cx="9962707" cy="4247317"/>
          </a:xfrm>
          <a:prstGeom prst="rect">
            <a:avLst/>
          </a:prstGeom>
          <a:noFill/>
        </p:spPr>
        <p:txBody>
          <a:bodyPr wrap="square" rtlCol="0">
            <a:spAutoFit/>
          </a:bodyPr>
          <a:lstStyle/>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Students are notified on award letter if they have FWS funds.</a:t>
            </a: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Be sure to ask for their award letter before you begin interviewing the students to confirm they have FWS funds.</a:t>
            </a: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Posting employment positions is a two step process: 1) department must submit a completed Job Vacancy Announcement Form, 2) and Student Employee Job Description Form.</a:t>
            </a: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It is important that positions are listed in the appropriate sections (FWS, IWA, GSP) on Job Vacancy Announcement Form.</a:t>
            </a: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Make sure Department Code is correct!</a:t>
            </a: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Incomplete or partially complete forms will not be accepted and will be returned back to the Department.</a:t>
            </a: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Vacancy announcements will not be posted if the Job Description Form is not attached upon submission.</a:t>
            </a: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IWA and GSP job placement students 1) do not have to present an awards letter, 2) contact Supervisor immediately to schedule an interview 3) PARF must be signed by the appropriate budget office before a Request to Hire Student Employee Form can be completed</a:t>
            </a:r>
            <a:r>
              <a:rPr lang="en-US" sz="1600" dirty="0" smtClean="0">
                <a:solidFill>
                  <a:schemeClr val="bg2">
                    <a:lumMod val="25000"/>
                  </a:schemeClr>
                </a:solidFill>
                <a:latin typeface="Arial" charset="0"/>
                <a:ea typeface="Arial" charset="0"/>
                <a:cs typeface="Arial" charset="0"/>
              </a:rPr>
              <a:t>.</a:t>
            </a:r>
            <a:endParaRPr lang="en-US" sz="16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420942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444947" y="534256"/>
            <a:ext cx="11302107"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Student Employment Contractual Agreement</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111518" y="1942923"/>
            <a:ext cx="9968965"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Student </a:t>
            </a:r>
            <a:r>
              <a:rPr lang="en-US" sz="2800" dirty="0" smtClean="0">
                <a:solidFill>
                  <a:schemeClr val="bg2">
                    <a:lumMod val="25000"/>
                  </a:schemeClr>
                </a:solidFill>
                <a:latin typeface="Arial" charset="0"/>
                <a:ea typeface="Arial" charset="0"/>
                <a:cs typeface="Arial" charset="0"/>
              </a:rPr>
              <a:t>will receive their Student Employment Contractual Agreement after all processes are complete. </a:t>
            </a:r>
            <a:endParaRPr lang="en-US" sz="2800" dirty="0" smtClean="0">
              <a:solidFill>
                <a:schemeClr val="bg2">
                  <a:lumMod val="25000"/>
                </a:schemeClr>
              </a:solidFill>
              <a:latin typeface="Arial" charset="0"/>
              <a:ea typeface="Arial" charset="0"/>
              <a:cs typeface="Arial" charset="0"/>
            </a:endParaRPr>
          </a:p>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Student must receive their contract before starting their job assignment. </a:t>
            </a:r>
            <a:endParaRPr lang="en-US" sz="2000" dirty="0" smtClean="0">
              <a:solidFill>
                <a:schemeClr val="bg2">
                  <a:lumMod val="25000"/>
                </a:schemeClr>
              </a:solidFill>
              <a:latin typeface="Arial" charset="0"/>
              <a:ea typeface="Arial" charset="0"/>
              <a:cs typeface="Arial" charset="0"/>
            </a:endParaRPr>
          </a:p>
          <a:p>
            <a:pPr marL="285750" indent="-285750">
              <a:buFont typeface="Arial" panose="020B0604020202020204" pitchFamily="34" charset="0"/>
              <a:buChar char="•"/>
            </a:pPr>
            <a:r>
              <a:rPr lang="en-US" sz="2800" dirty="0" smtClean="0">
                <a:solidFill>
                  <a:srgbClr val="F27136"/>
                </a:solidFill>
                <a:latin typeface="Arial" charset="0"/>
                <a:ea typeface="Arial" charset="0"/>
                <a:cs typeface="Arial" charset="0"/>
              </a:rPr>
              <a:t>Supervisors</a:t>
            </a:r>
            <a:r>
              <a:rPr lang="en-US" sz="2800" dirty="0" smtClean="0">
                <a:solidFill>
                  <a:schemeClr val="bg2">
                    <a:lumMod val="25000"/>
                  </a:schemeClr>
                </a:solidFill>
                <a:latin typeface="Arial" charset="0"/>
                <a:ea typeface="Arial" charset="0"/>
                <a:cs typeface="Arial" charset="0"/>
              </a:rPr>
              <a:t> must request a copy of the student’s contract before allowing them to start work.</a:t>
            </a:r>
          </a:p>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If a student starts working without receiving his/her contract, </a:t>
            </a:r>
            <a:r>
              <a:rPr lang="en-US" sz="2800" u="sng" dirty="0" smtClean="0">
                <a:solidFill>
                  <a:srgbClr val="F27136"/>
                </a:solidFill>
                <a:latin typeface="Arial" charset="0"/>
                <a:ea typeface="Arial" charset="0"/>
                <a:cs typeface="Arial" charset="0"/>
              </a:rPr>
              <a:t>the student may not get paid for the hours worked</a:t>
            </a:r>
            <a:r>
              <a:rPr lang="en-US" sz="2800" dirty="0" smtClean="0">
                <a:solidFill>
                  <a:schemeClr val="bg2">
                    <a:lumMod val="25000"/>
                  </a:schemeClr>
                </a:solidFill>
                <a:latin typeface="Arial" charset="0"/>
                <a:ea typeface="Arial" charset="0"/>
                <a:cs typeface="Arial" charset="0"/>
              </a:rPr>
              <a:t>.</a:t>
            </a:r>
            <a:endParaRPr lang="en-US" sz="2800" dirty="0" smtClean="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259979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502861" y="406666"/>
            <a:ext cx="9186278" cy="12413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Salaries/Hourly Rates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502861" y="1647664"/>
            <a:ext cx="8963288"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Pay rate for all FWS positions is $7.25 per hour.</a:t>
            </a:r>
          </a:p>
          <a:p>
            <a:pPr marL="285750" indent="-285750">
              <a:buFont typeface="Arial" panose="020B0604020202020204" pitchFamily="34" charset="0"/>
              <a:buChar char="•"/>
            </a:pPr>
            <a:endParaRPr lang="en-US" sz="2800" dirty="0" smtClean="0">
              <a:solidFill>
                <a:schemeClr val="bg2">
                  <a:lumMod val="25000"/>
                </a:schemeClr>
              </a:solidFill>
              <a:latin typeface="Arial" charset="0"/>
              <a:ea typeface="Arial" charset="0"/>
              <a:cs typeface="Arial" charset="0"/>
            </a:endParaRPr>
          </a:p>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Salary for IWA/GSP vary and are based on skill level of position and/or amount allocated in budget</a:t>
            </a:r>
          </a:p>
          <a:p>
            <a:pPr marL="285750" indent="-285750">
              <a:buFont typeface="Arial" panose="020B0604020202020204" pitchFamily="34" charset="0"/>
              <a:buChar char="•"/>
            </a:pPr>
            <a:endParaRPr lang="en-US" sz="2800" dirty="0" smtClean="0">
              <a:solidFill>
                <a:schemeClr val="bg2">
                  <a:lumMod val="25000"/>
                </a:schemeClr>
              </a:solidFill>
              <a:latin typeface="Arial" charset="0"/>
              <a:ea typeface="Arial" charset="0"/>
              <a:cs typeface="Arial" charset="0"/>
            </a:endParaRPr>
          </a:p>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Pay rate for all FWS Community Service positions (off-campus) is $10.00 per hour.</a:t>
            </a:r>
          </a:p>
          <a:p>
            <a:pPr marL="285750" indent="-285750">
              <a:buFont typeface="Arial" panose="020B0604020202020204" pitchFamily="34" charset="0"/>
              <a:buChar char="•"/>
            </a:pPr>
            <a:endParaRPr lang="en-US" sz="2800" dirty="0" smtClean="0">
              <a:solidFill>
                <a:schemeClr val="bg2">
                  <a:lumMod val="25000"/>
                </a:schemeClr>
              </a:solidFill>
              <a:latin typeface="Arial" charset="0"/>
              <a:ea typeface="Arial" charset="0"/>
              <a:cs typeface="Arial" charset="0"/>
            </a:endParaRPr>
          </a:p>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Students are not eligible for overtime pay. </a:t>
            </a: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293221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502861" y="406665"/>
            <a:ext cx="9186278" cy="8160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Maximum Award and Weekly Hours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359568" y="1249064"/>
            <a:ext cx="9472863" cy="4493538"/>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solidFill>
                  <a:schemeClr val="bg2">
                    <a:lumMod val="25000"/>
                  </a:schemeClr>
                </a:solidFill>
                <a:latin typeface="Arial" charset="0"/>
                <a:ea typeface="Arial" charset="0"/>
                <a:cs typeface="Arial" charset="0"/>
              </a:rPr>
              <a:t>Maximum award is the maximum amount you can earn each semester. </a:t>
            </a:r>
          </a:p>
          <a:p>
            <a:pPr marL="285750" indent="-285750">
              <a:buFont typeface="Arial" panose="020B0604020202020204" pitchFamily="34" charset="0"/>
              <a:buChar char="•"/>
            </a:pPr>
            <a:r>
              <a:rPr lang="en-US" sz="2600" dirty="0" smtClean="0">
                <a:solidFill>
                  <a:schemeClr val="bg2">
                    <a:lumMod val="25000"/>
                  </a:schemeClr>
                </a:solidFill>
                <a:latin typeface="Arial" charset="0"/>
                <a:ea typeface="Arial" charset="0"/>
                <a:cs typeface="Arial" charset="0"/>
              </a:rPr>
              <a:t>Number of hours authorized to work per week are based on award amount.</a:t>
            </a:r>
          </a:p>
          <a:p>
            <a:pPr marL="285750" indent="-285750">
              <a:buFont typeface="Arial" panose="020B0604020202020204" pitchFamily="34" charset="0"/>
              <a:buChar char="•"/>
            </a:pPr>
            <a:r>
              <a:rPr lang="en-US" sz="2600" dirty="0" smtClean="0">
                <a:solidFill>
                  <a:schemeClr val="bg2">
                    <a:lumMod val="25000"/>
                  </a:schemeClr>
                </a:solidFill>
                <a:latin typeface="Arial" charset="0"/>
                <a:ea typeface="Arial" charset="0"/>
                <a:cs typeface="Arial" charset="0"/>
              </a:rPr>
              <a:t>Maximum award and authorized hours are indicated on Student Employment Contractual Agreement.</a:t>
            </a:r>
          </a:p>
          <a:p>
            <a:pPr marL="285750" indent="-285750">
              <a:buFont typeface="Arial" panose="020B0604020202020204" pitchFamily="34" charset="0"/>
              <a:buChar char="•"/>
            </a:pPr>
            <a:r>
              <a:rPr lang="en-US" sz="2600" dirty="0" smtClean="0">
                <a:solidFill>
                  <a:schemeClr val="bg2">
                    <a:lumMod val="25000"/>
                  </a:schemeClr>
                </a:solidFill>
                <a:latin typeface="Arial" charset="0"/>
                <a:ea typeface="Arial" charset="0"/>
                <a:cs typeface="Arial" charset="0"/>
              </a:rPr>
              <a:t>Monies not earned in the Fall semester will not be carried over to the Spring.</a:t>
            </a:r>
          </a:p>
          <a:p>
            <a:pPr marL="285750" indent="-285750">
              <a:buFont typeface="Arial" panose="020B0604020202020204" pitchFamily="34" charset="0"/>
              <a:buChar char="•"/>
            </a:pPr>
            <a:r>
              <a:rPr lang="en-US" sz="2600" dirty="0" smtClean="0">
                <a:solidFill>
                  <a:schemeClr val="bg2">
                    <a:lumMod val="25000"/>
                  </a:schemeClr>
                </a:solidFill>
                <a:latin typeface="Arial" charset="0"/>
                <a:ea typeface="Arial" charset="0"/>
                <a:cs typeface="Arial" charset="0"/>
              </a:rPr>
              <a:t>Both supervisor and student should </a:t>
            </a:r>
            <a:r>
              <a:rPr lang="en-US" sz="2600" dirty="0" smtClean="0">
                <a:solidFill>
                  <a:schemeClr val="bg2">
                    <a:lumMod val="25000"/>
                  </a:schemeClr>
                </a:solidFill>
                <a:latin typeface="Arial" charset="0"/>
                <a:ea typeface="Arial" charset="0"/>
                <a:cs typeface="Arial" charset="0"/>
              </a:rPr>
              <a:t>keep track of </a:t>
            </a:r>
            <a:r>
              <a:rPr lang="en-US" sz="2600" dirty="0" smtClean="0">
                <a:solidFill>
                  <a:schemeClr val="bg2">
                    <a:lumMod val="25000"/>
                  </a:schemeClr>
                </a:solidFill>
                <a:latin typeface="Arial" charset="0"/>
                <a:ea typeface="Arial" charset="0"/>
                <a:cs typeface="Arial" charset="0"/>
              </a:rPr>
              <a:t>student </a:t>
            </a:r>
            <a:r>
              <a:rPr lang="en-US" sz="2600" dirty="0" smtClean="0">
                <a:solidFill>
                  <a:schemeClr val="bg2">
                    <a:lumMod val="25000"/>
                  </a:schemeClr>
                </a:solidFill>
                <a:latin typeface="Arial" charset="0"/>
                <a:ea typeface="Arial" charset="0"/>
                <a:cs typeface="Arial" charset="0"/>
              </a:rPr>
              <a:t>earnings and </a:t>
            </a:r>
            <a:r>
              <a:rPr lang="en-US" sz="2600" dirty="0" smtClean="0">
                <a:solidFill>
                  <a:schemeClr val="bg2">
                    <a:lumMod val="25000"/>
                  </a:schemeClr>
                </a:solidFill>
                <a:latin typeface="Arial" charset="0"/>
                <a:ea typeface="Arial" charset="0"/>
                <a:cs typeface="Arial" charset="0"/>
              </a:rPr>
              <a:t>the student must stop </a:t>
            </a:r>
            <a:r>
              <a:rPr lang="en-US" sz="2600" dirty="0" smtClean="0">
                <a:solidFill>
                  <a:schemeClr val="bg2">
                    <a:lumMod val="25000"/>
                  </a:schemeClr>
                </a:solidFill>
                <a:latin typeface="Arial" charset="0"/>
                <a:ea typeface="Arial" charset="0"/>
                <a:cs typeface="Arial" charset="0"/>
              </a:rPr>
              <a:t>working once you’ve reached your maximum award.</a:t>
            </a:r>
            <a:endParaRPr lang="en-US" sz="26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928194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508591" y="300340"/>
            <a:ext cx="11174819" cy="1039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Important Points to Remember</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114647" y="1339702"/>
            <a:ext cx="9962707" cy="3970318"/>
          </a:xfrm>
          <a:prstGeom prst="rect">
            <a:avLst/>
          </a:prstGeom>
          <a:noFill/>
        </p:spPr>
        <p:txBody>
          <a:bodyPr wrap="square" rtlCol="0">
            <a:spAutoFit/>
          </a:bodyPr>
          <a:lstStyle/>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Students cannot begin work until they have received their contractual agreement. </a:t>
            </a:r>
          </a:p>
          <a:p>
            <a:pPr marL="342900" indent="-342900">
              <a:buFont typeface="Arial" panose="020B0604020202020204" pitchFamily="34" charset="0"/>
              <a:buChar char="•"/>
            </a:pPr>
            <a:endParaRPr lang="en-US" dirty="0" smtClean="0">
              <a:solidFill>
                <a:schemeClr val="bg2">
                  <a:lumMod val="25000"/>
                </a:schemeClr>
              </a:solidFill>
              <a:latin typeface="Arial" charset="0"/>
              <a:ea typeface="Arial" charset="0"/>
              <a:cs typeface="Arial" charset="0"/>
            </a:endParaRP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Supervisor must request a copy of student’s contract before students begin work. </a:t>
            </a:r>
          </a:p>
          <a:p>
            <a:pPr marL="342900" indent="-342900">
              <a:buFont typeface="Arial" panose="020B0604020202020204" pitchFamily="34" charset="0"/>
              <a:buChar char="•"/>
            </a:pPr>
            <a:endParaRPr lang="en-US" dirty="0" smtClean="0">
              <a:solidFill>
                <a:schemeClr val="bg2">
                  <a:lumMod val="25000"/>
                </a:schemeClr>
              </a:solidFill>
              <a:latin typeface="Arial" charset="0"/>
              <a:ea typeface="Arial" charset="0"/>
              <a:cs typeface="Arial" charset="0"/>
            </a:endParaRP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Students who begin work before receiving </a:t>
            </a:r>
            <a:r>
              <a:rPr lang="en-US" dirty="0" smtClean="0">
                <a:solidFill>
                  <a:schemeClr val="bg2">
                    <a:lumMod val="25000"/>
                  </a:schemeClr>
                </a:solidFill>
                <a:latin typeface="Arial" charset="0"/>
                <a:ea typeface="Arial" charset="0"/>
                <a:cs typeface="Arial" charset="0"/>
              </a:rPr>
              <a:t>a contract, may not get paid for hours worked. </a:t>
            </a:r>
          </a:p>
          <a:p>
            <a:pPr marL="342900" indent="-342900">
              <a:buFont typeface="Arial" panose="020B0604020202020204" pitchFamily="34" charset="0"/>
              <a:buChar char="•"/>
            </a:pPr>
            <a:endParaRPr lang="en-US" dirty="0" smtClean="0">
              <a:solidFill>
                <a:schemeClr val="bg2">
                  <a:lumMod val="25000"/>
                </a:schemeClr>
              </a:solidFill>
              <a:latin typeface="Arial" charset="0"/>
              <a:ea typeface="Arial" charset="0"/>
              <a:cs typeface="Arial" charset="0"/>
            </a:endParaRP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Pay rate for all FWS positions is $7.25 per hour.</a:t>
            </a:r>
          </a:p>
          <a:p>
            <a:pPr marL="342900" indent="-342900">
              <a:buFont typeface="Arial" panose="020B0604020202020204" pitchFamily="34" charset="0"/>
              <a:buChar char="•"/>
            </a:pPr>
            <a:endParaRPr lang="en-US" dirty="0" smtClean="0">
              <a:solidFill>
                <a:schemeClr val="bg2">
                  <a:lumMod val="25000"/>
                </a:schemeClr>
              </a:solidFill>
              <a:latin typeface="Arial" charset="0"/>
              <a:ea typeface="Arial" charset="0"/>
              <a:cs typeface="Arial" charset="0"/>
            </a:endParaRP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The number of hours a student can work is based on maximum award amount.</a:t>
            </a:r>
          </a:p>
          <a:p>
            <a:pPr marL="342900" indent="-342900">
              <a:buFont typeface="Arial" panose="020B0604020202020204" pitchFamily="34" charset="0"/>
              <a:buChar char="•"/>
            </a:pPr>
            <a:endParaRPr lang="en-US" dirty="0" smtClean="0">
              <a:solidFill>
                <a:schemeClr val="bg2">
                  <a:lumMod val="25000"/>
                </a:schemeClr>
              </a:solidFill>
              <a:latin typeface="Arial" charset="0"/>
              <a:ea typeface="Arial" charset="0"/>
              <a:cs typeface="Arial" charset="0"/>
            </a:endParaRP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Students should not exceed maximum award amount. </a:t>
            </a:r>
          </a:p>
          <a:p>
            <a:pPr marL="342900" indent="-342900">
              <a:buFont typeface="Arial" panose="020B0604020202020204" pitchFamily="34" charset="0"/>
              <a:buChar char="•"/>
            </a:pPr>
            <a:endParaRPr lang="en-US" dirty="0" smtClean="0">
              <a:solidFill>
                <a:schemeClr val="bg2">
                  <a:lumMod val="25000"/>
                </a:schemeClr>
              </a:solidFill>
              <a:latin typeface="Arial" charset="0"/>
              <a:ea typeface="Arial" charset="0"/>
              <a:cs typeface="Arial" charset="0"/>
            </a:endParaRPr>
          </a:p>
          <a:p>
            <a:pPr marL="342900" indent="-342900">
              <a:buFont typeface="Arial" panose="020B0604020202020204" pitchFamily="34" charset="0"/>
              <a:buChar char="•"/>
            </a:pPr>
            <a:r>
              <a:rPr lang="en-US" dirty="0" smtClean="0">
                <a:solidFill>
                  <a:schemeClr val="bg2">
                    <a:lumMod val="25000"/>
                  </a:schemeClr>
                </a:solidFill>
                <a:latin typeface="Arial" charset="0"/>
                <a:ea typeface="Arial" charset="0"/>
                <a:cs typeface="Arial" charset="0"/>
              </a:rPr>
              <a:t>Supervisors should keep track of students earnings to avoid exceeding maximum award amount.  Student earnings can be tracked in </a:t>
            </a:r>
            <a:r>
              <a:rPr lang="en-US" dirty="0" err="1" smtClean="0">
                <a:solidFill>
                  <a:schemeClr val="bg2">
                    <a:lumMod val="25000"/>
                  </a:schemeClr>
                </a:solidFill>
                <a:latin typeface="Arial" charset="0"/>
                <a:ea typeface="Arial" charset="0"/>
                <a:cs typeface="Arial" charset="0"/>
              </a:rPr>
              <a:t>Paycor</a:t>
            </a:r>
            <a:r>
              <a:rPr lang="en-US" dirty="0" smtClean="0">
                <a:solidFill>
                  <a:schemeClr val="bg2">
                    <a:lumMod val="25000"/>
                  </a:schemeClr>
                </a:solidFill>
                <a:latin typeface="Arial" charset="0"/>
                <a:ea typeface="Arial" charset="0"/>
                <a:cs typeface="Arial" charset="0"/>
              </a:rPr>
              <a:t>.</a:t>
            </a: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48000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502861" y="279075"/>
            <a:ext cx="9186278" cy="90113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Tracking Hours &amp; Time Card Reports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284831" y="1333599"/>
            <a:ext cx="9622339" cy="4493538"/>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solidFill>
                  <a:schemeClr val="bg2">
                    <a:lumMod val="25000"/>
                  </a:schemeClr>
                </a:solidFill>
                <a:latin typeface="Arial" charset="0"/>
                <a:ea typeface="Arial" charset="0"/>
                <a:cs typeface="Arial" charset="0"/>
              </a:rPr>
              <a:t>Students </a:t>
            </a:r>
            <a:r>
              <a:rPr lang="en-US" sz="2600" dirty="0" smtClean="0">
                <a:solidFill>
                  <a:schemeClr val="bg2">
                    <a:lumMod val="25000"/>
                  </a:schemeClr>
                </a:solidFill>
                <a:latin typeface="Arial" charset="0"/>
                <a:ea typeface="Arial" charset="0"/>
                <a:cs typeface="Arial" charset="0"/>
              </a:rPr>
              <a:t>must </a:t>
            </a:r>
            <a:r>
              <a:rPr lang="en-US" sz="2600" dirty="0" smtClean="0">
                <a:solidFill>
                  <a:srgbClr val="F27136"/>
                </a:solidFill>
                <a:latin typeface="Arial" charset="0"/>
                <a:ea typeface="Arial" charset="0"/>
                <a:cs typeface="Arial" charset="0"/>
              </a:rPr>
              <a:t>clock in </a:t>
            </a:r>
            <a:r>
              <a:rPr lang="en-US" sz="2600" dirty="0" smtClean="0">
                <a:solidFill>
                  <a:schemeClr val="tx1">
                    <a:lumMod val="75000"/>
                    <a:lumOff val="25000"/>
                  </a:schemeClr>
                </a:solidFill>
                <a:latin typeface="Arial" charset="0"/>
                <a:ea typeface="Arial" charset="0"/>
                <a:cs typeface="Arial" charset="0"/>
              </a:rPr>
              <a:t>and </a:t>
            </a:r>
            <a:r>
              <a:rPr lang="en-US" sz="2600" dirty="0" smtClean="0">
                <a:solidFill>
                  <a:srgbClr val="F27136"/>
                </a:solidFill>
                <a:latin typeface="Arial" charset="0"/>
                <a:ea typeface="Arial" charset="0"/>
                <a:cs typeface="Arial" charset="0"/>
              </a:rPr>
              <a:t>clock out </a:t>
            </a:r>
            <a:r>
              <a:rPr lang="en-US" sz="2600" dirty="0" smtClean="0">
                <a:solidFill>
                  <a:schemeClr val="tx1">
                    <a:lumMod val="75000"/>
                    <a:lumOff val="25000"/>
                  </a:schemeClr>
                </a:solidFill>
                <a:latin typeface="Arial" charset="0"/>
                <a:ea typeface="Arial" charset="0"/>
                <a:cs typeface="Arial" charset="0"/>
              </a:rPr>
              <a:t>to track hours using </a:t>
            </a:r>
            <a:r>
              <a:rPr lang="en-US" sz="2600" dirty="0" err="1" smtClean="0">
                <a:solidFill>
                  <a:schemeClr val="tx1">
                    <a:lumMod val="75000"/>
                    <a:lumOff val="25000"/>
                  </a:schemeClr>
                </a:solidFill>
                <a:latin typeface="Arial" charset="0"/>
                <a:ea typeface="Arial" charset="0"/>
                <a:cs typeface="Arial" charset="0"/>
              </a:rPr>
              <a:t>Paycor</a:t>
            </a:r>
            <a:r>
              <a:rPr lang="en-US" sz="2600" dirty="0" smtClean="0">
                <a:solidFill>
                  <a:schemeClr val="tx1">
                    <a:lumMod val="75000"/>
                    <a:lumOff val="25000"/>
                  </a:schemeClr>
                </a:solidFill>
                <a:latin typeface="Arial" charset="0"/>
                <a:ea typeface="Arial" charset="0"/>
                <a:cs typeface="Arial" charset="0"/>
              </a:rPr>
              <a:t>.  </a:t>
            </a:r>
            <a:r>
              <a:rPr lang="en-US" sz="2600" dirty="0" err="1" smtClean="0">
                <a:solidFill>
                  <a:schemeClr val="tx1">
                    <a:lumMod val="75000"/>
                    <a:lumOff val="25000"/>
                  </a:schemeClr>
                </a:solidFill>
                <a:latin typeface="Arial" charset="0"/>
                <a:ea typeface="Arial" charset="0"/>
                <a:cs typeface="Arial" charset="0"/>
              </a:rPr>
              <a:t>Paycor</a:t>
            </a:r>
            <a:r>
              <a:rPr lang="en-US" sz="2600" dirty="0" smtClean="0">
                <a:solidFill>
                  <a:schemeClr val="tx1">
                    <a:lumMod val="75000"/>
                    <a:lumOff val="25000"/>
                  </a:schemeClr>
                </a:solidFill>
                <a:latin typeface="Arial" charset="0"/>
                <a:ea typeface="Arial" charset="0"/>
                <a:cs typeface="Arial" charset="0"/>
              </a:rPr>
              <a:t> login email is sent to students after they receive their Student Employment Contract. </a:t>
            </a:r>
          </a:p>
          <a:p>
            <a:pPr marL="285750" indent="-285750">
              <a:buFont typeface="Arial" panose="020B0604020202020204" pitchFamily="34" charset="0"/>
              <a:buChar char="•"/>
            </a:pPr>
            <a:endParaRPr lang="en-US" sz="2600" dirty="0">
              <a:solidFill>
                <a:schemeClr val="tx1">
                  <a:lumMod val="75000"/>
                  <a:lumOff val="25000"/>
                </a:schemeClr>
              </a:solidFill>
              <a:latin typeface="Arial" charset="0"/>
              <a:ea typeface="Arial" charset="0"/>
              <a:cs typeface="Arial" charset="0"/>
            </a:endParaRPr>
          </a:p>
          <a:p>
            <a:pPr marL="285750" indent="-285750">
              <a:buFont typeface="Arial" panose="020B0604020202020204" pitchFamily="34" charset="0"/>
              <a:buChar char="•"/>
            </a:pPr>
            <a:r>
              <a:rPr lang="en-US" sz="2600" dirty="0" smtClean="0">
                <a:solidFill>
                  <a:schemeClr val="tx1">
                    <a:lumMod val="75000"/>
                    <a:lumOff val="25000"/>
                  </a:schemeClr>
                </a:solidFill>
                <a:latin typeface="Arial" charset="0"/>
                <a:ea typeface="Arial" charset="0"/>
                <a:cs typeface="Arial" charset="0"/>
              </a:rPr>
              <a:t>It is suggested that supervisors should also require students to complete the Bi-Weekly Time and Attendance Report </a:t>
            </a:r>
            <a:r>
              <a:rPr lang="en-US" sz="1600" dirty="0" smtClean="0">
                <a:solidFill>
                  <a:schemeClr val="tx1">
                    <a:lumMod val="75000"/>
                    <a:lumOff val="25000"/>
                  </a:schemeClr>
                </a:solidFill>
                <a:latin typeface="Arial" charset="0"/>
                <a:ea typeface="Arial" charset="0"/>
                <a:cs typeface="Arial" charset="0"/>
              </a:rPr>
              <a:t>(can be found on our website)</a:t>
            </a:r>
            <a:r>
              <a:rPr lang="en-US" sz="2600" dirty="0" smtClean="0">
                <a:solidFill>
                  <a:schemeClr val="tx1">
                    <a:lumMod val="75000"/>
                    <a:lumOff val="25000"/>
                  </a:schemeClr>
                </a:solidFill>
                <a:latin typeface="Arial" charset="0"/>
                <a:ea typeface="Arial" charset="0"/>
                <a:cs typeface="Arial" charset="0"/>
              </a:rPr>
              <a:t> to verify hours against </a:t>
            </a:r>
            <a:r>
              <a:rPr lang="en-US" sz="2600" dirty="0" err="1" smtClean="0">
                <a:solidFill>
                  <a:schemeClr val="tx1">
                    <a:lumMod val="75000"/>
                    <a:lumOff val="25000"/>
                  </a:schemeClr>
                </a:solidFill>
                <a:latin typeface="Arial" charset="0"/>
                <a:ea typeface="Arial" charset="0"/>
                <a:cs typeface="Arial" charset="0"/>
              </a:rPr>
              <a:t>Paycor</a:t>
            </a:r>
            <a:r>
              <a:rPr lang="en-US" sz="2600" dirty="0" smtClean="0">
                <a:solidFill>
                  <a:schemeClr val="tx1">
                    <a:lumMod val="75000"/>
                    <a:lumOff val="25000"/>
                  </a:schemeClr>
                </a:solidFill>
                <a:latin typeface="Arial" charset="0"/>
                <a:ea typeface="Arial" charset="0"/>
                <a:cs typeface="Arial" charset="0"/>
              </a:rPr>
              <a:t> time. </a:t>
            </a:r>
            <a:endParaRPr lang="en-US" sz="2600" dirty="0" smtClean="0">
              <a:solidFill>
                <a:schemeClr val="tx1">
                  <a:lumMod val="75000"/>
                  <a:lumOff val="25000"/>
                </a:schemeClr>
              </a:solidFill>
              <a:latin typeface="Arial" charset="0"/>
              <a:ea typeface="Arial" charset="0"/>
              <a:cs typeface="Arial" charset="0"/>
            </a:endParaRPr>
          </a:p>
          <a:p>
            <a:pPr marL="285750" indent="-285750">
              <a:buFont typeface="Arial" panose="020B0604020202020204" pitchFamily="34" charset="0"/>
              <a:buChar char="•"/>
            </a:pPr>
            <a:endParaRPr lang="en-US" sz="2600" dirty="0" smtClean="0">
              <a:solidFill>
                <a:schemeClr val="tx1">
                  <a:lumMod val="75000"/>
                  <a:lumOff val="25000"/>
                </a:schemeClr>
              </a:solidFill>
              <a:latin typeface="Arial" charset="0"/>
              <a:ea typeface="Arial" charset="0"/>
              <a:cs typeface="Arial" charset="0"/>
            </a:endParaRPr>
          </a:p>
          <a:p>
            <a:pPr marL="285750" indent="-285750">
              <a:buFont typeface="Arial" panose="020B0604020202020204" pitchFamily="34" charset="0"/>
              <a:buChar char="•"/>
            </a:pPr>
            <a:r>
              <a:rPr lang="en-US" sz="2600" dirty="0" smtClean="0">
                <a:solidFill>
                  <a:schemeClr val="tx1">
                    <a:lumMod val="75000"/>
                    <a:lumOff val="25000"/>
                  </a:schemeClr>
                </a:solidFill>
                <a:latin typeface="Arial" charset="0"/>
                <a:ea typeface="Arial" charset="0"/>
                <a:cs typeface="Arial" charset="0"/>
              </a:rPr>
              <a:t>Supervisors must approve students’ time in </a:t>
            </a:r>
            <a:r>
              <a:rPr lang="en-US" sz="2600" dirty="0" err="1" smtClean="0">
                <a:solidFill>
                  <a:schemeClr val="tx1">
                    <a:lumMod val="75000"/>
                    <a:lumOff val="25000"/>
                  </a:schemeClr>
                </a:solidFill>
                <a:latin typeface="Arial" charset="0"/>
                <a:ea typeface="Arial" charset="0"/>
                <a:cs typeface="Arial" charset="0"/>
              </a:rPr>
              <a:t>Paycor</a:t>
            </a:r>
            <a:r>
              <a:rPr lang="en-US" sz="2600" dirty="0" smtClean="0">
                <a:solidFill>
                  <a:schemeClr val="tx1">
                    <a:lumMod val="75000"/>
                    <a:lumOff val="25000"/>
                  </a:schemeClr>
                </a:solidFill>
                <a:latin typeface="Arial" charset="0"/>
                <a:ea typeface="Arial" charset="0"/>
                <a:cs typeface="Arial" charset="0"/>
              </a:rPr>
              <a:t>.  </a:t>
            </a:r>
            <a:r>
              <a:rPr lang="en-US" sz="2600" dirty="0" err="1" smtClean="0">
                <a:solidFill>
                  <a:schemeClr val="tx1">
                    <a:lumMod val="75000"/>
                    <a:lumOff val="25000"/>
                  </a:schemeClr>
                </a:solidFill>
                <a:latin typeface="Arial" charset="0"/>
                <a:ea typeface="Arial" charset="0"/>
                <a:cs typeface="Arial" charset="0"/>
              </a:rPr>
              <a:t>Paycor</a:t>
            </a:r>
            <a:r>
              <a:rPr lang="en-US" sz="2600" dirty="0" smtClean="0">
                <a:solidFill>
                  <a:schemeClr val="tx1">
                    <a:lumMod val="75000"/>
                    <a:lumOff val="25000"/>
                  </a:schemeClr>
                </a:solidFill>
                <a:latin typeface="Arial" charset="0"/>
                <a:ea typeface="Arial" charset="0"/>
                <a:cs typeface="Arial" charset="0"/>
              </a:rPr>
              <a:t> credentials are the same as your regular employee login credentials. </a:t>
            </a:r>
            <a:endParaRPr lang="en-US" sz="2600" dirty="0" smtClean="0">
              <a:solidFill>
                <a:schemeClr val="tx1">
                  <a:lumMod val="75000"/>
                  <a:lumOff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err="1"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532842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502861" y="279075"/>
            <a:ext cx="9186278" cy="90113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Tracking Hours &amp; Time Card Reports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284831" y="1184743"/>
            <a:ext cx="9622339" cy="4339650"/>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solidFill>
                  <a:schemeClr val="tx1">
                    <a:lumMod val="75000"/>
                    <a:lumOff val="25000"/>
                  </a:schemeClr>
                </a:solidFill>
                <a:latin typeface="Arial" charset="0"/>
                <a:ea typeface="Arial" charset="0"/>
                <a:cs typeface="Arial" charset="0"/>
              </a:rPr>
              <a:t>The Payroll Department has a calendar of when time must be approved by to pay your students.  Contact Latania Smith at ext. 7420 to get a copy of the Student Payroll Calendar. </a:t>
            </a:r>
          </a:p>
          <a:p>
            <a:pPr marL="285750" indent="-285750">
              <a:buFont typeface="Arial" panose="020B0604020202020204" pitchFamily="34" charset="0"/>
              <a:buChar char="•"/>
            </a:pPr>
            <a:endParaRPr lang="en-US" sz="2600" dirty="0" smtClean="0">
              <a:solidFill>
                <a:schemeClr val="tx1">
                  <a:lumMod val="75000"/>
                  <a:lumOff val="25000"/>
                </a:schemeClr>
              </a:solidFill>
              <a:latin typeface="Arial" charset="0"/>
              <a:ea typeface="Arial" charset="0"/>
              <a:cs typeface="Arial" charset="0"/>
            </a:endParaRPr>
          </a:p>
          <a:p>
            <a:pPr marL="285750" indent="-285750">
              <a:buFont typeface="Arial" panose="020B0604020202020204" pitchFamily="34" charset="0"/>
              <a:buChar char="•"/>
            </a:pPr>
            <a:r>
              <a:rPr lang="en-US" sz="2600" dirty="0" smtClean="0">
                <a:solidFill>
                  <a:schemeClr val="tx1">
                    <a:lumMod val="75000"/>
                    <a:lumOff val="25000"/>
                  </a:schemeClr>
                </a:solidFill>
                <a:latin typeface="Arial" charset="0"/>
                <a:ea typeface="Arial" charset="0"/>
                <a:cs typeface="Arial" charset="0"/>
              </a:rPr>
              <a:t>The schedule is also posted on the Lincoln University website at: </a:t>
            </a:r>
            <a:r>
              <a:rPr lang="en-US" sz="1600" dirty="0" smtClean="0">
                <a:solidFill>
                  <a:schemeClr val="tx1">
                    <a:lumMod val="75000"/>
                    <a:lumOff val="25000"/>
                  </a:schemeClr>
                </a:solidFill>
                <a:latin typeface="Arial" charset="0"/>
                <a:ea typeface="Arial" charset="0"/>
                <a:cs typeface="Arial" charset="0"/>
                <a:hlinkClick r:id="rId3"/>
              </a:rPr>
              <a:t>http</a:t>
            </a:r>
            <a:r>
              <a:rPr lang="en-US" sz="1600" dirty="0">
                <a:solidFill>
                  <a:schemeClr val="tx1">
                    <a:lumMod val="75000"/>
                    <a:lumOff val="25000"/>
                  </a:schemeClr>
                </a:solidFill>
                <a:latin typeface="Arial" charset="0"/>
                <a:ea typeface="Arial" charset="0"/>
                <a:cs typeface="Arial" charset="0"/>
                <a:hlinkClick r:id="rId3"/>
              </a:rPr>
              <a:t>://</a:t>
            </a:r>
            <a:r>
              <a:rPr lang="en-US" sz="1600" dirty="0" smtClean="0">
                <a:solidFill>
                  <a:schemeClr val="tx1">
                    <a:lumMod val="75000"/>
                    <a:lumOff val="25000"/>
                  </a:schemeClr>
                </a:solidFill>
                <a:latin typeface="Arial" charset="0"/>
                <a:ea typeface="Arial" charset="0"/>
                <a:cs typeface="Arial" charset="0"/>
                <a:hlinkClick r:id="rId3"/>
              </a:rPr>
              <a:t>www.lincoln.edu/sites/default/files/pdf/fiscal-affairs/business-office/payroll/2018-Payroll-Calendar.pdf</a:t>
            </a:r>
            <a:endParaRPr lang="en-US" sz="1600" dirty="0" smtClean="0">
              <a:solidFill>
                <a:schemeClr val="tx1">
                  <a:lumMod val="75000"/>
                  <a:lumOff val="25000"/>
                </a:schemeClr>
              </a:solidFill>
              <a:latin typeface="Arial" charset="0"/>
              <a:ea typeface="Arial" charset="0"/>
              <a:cs typeface="Arial" charset="0"/>
            </a:endParaRPr>
          </a:p>
          <a:p>
            <a:pPr marL="285750" indent="-285750">
              <a:buFont typeface="Arial" panose="020B0604020202020204" pitchFamily="34" charset="0"/>
              <a:buChar char="•"/>
            </a:pPr>
            <a:endParaRPr lang="en-US" sz="2600" dirty="0" smtClean="0">
              <a:solidFill>
                <a:schemeClr val="tx1">
                  <a:lumMod val="75000"/>
                  <a:lumOff val="25000"/>
                </a:schemeClr>
              </a:solidFill>
              <a:latin typeface="Arial" charset="0"/>
              <a:ea typeface="Arial" charset="0"/>
              <a:cs typeface="Arial" charset="0"/>
            </a:endParaRPr>
          </a:p>
          <a:p>
            <a:pPr marL="285750" indent="-285750">
              <a:buFont typeface="Arial" panose="020B0604020202020204" pitchFamily="34" charset="0"/>
              <a:buChar char="•"/>
            </a:pPr>
            <a:r>
              <a:rPr lang="en-US" sz="2600" dirty="0" smtClean="0">
                <a:solidFill>
                  <a:schemeClr val="tx1">
                    <a:lumMod val="75000"/>
                    <a:lumOff val="25000"/>
                  </a:schemeClr>
                </a:solidFill>
                <a:latin typeface="Arial" charset="0"/>
                <a:ea typeface="Arial" charset="0"/>
                <a:cs typeface="Arial" charset="0"/>
              </a:rPr>
              <a:t>If a student has questions regarding their payroll check they should consult with their supervisor and </a:t>
            </a:r>
            <a:r>
              <a:rPr lang="en-US" sz="2600" u="sng" dirty="0" smtClean="0">
                <a:solidFill>
                  <a:srgbClr val="F27136"/>
                </a:solidFill>
                <a:latin typeface="Arial" charset="0"/>
                <a:ea typeface="Arial" charset="0"/>
                <a:cs typeface="Arial" charset="0"/>
              </a:rPr>
              <a:t>not</a:t>
            </a:r>
            <a:r>
              <a:rPr lang="en-US" sz="2600" dirty="0" smtClean="0">
                <a:solidFill>
                  <a:schemeClr val="tx1">
                    <a:lumMod val="75000"/>
                    <a:lumOff val="25000"/>
                  </a:schemeClr>
                </a:solidFill>
                <a:latin typeface="Arial" charset="0"/>
                <a:ea typeface="Arial" charset="0"/>
                <a:cs typeface="Arial" charset="0"/>
              </a:rPr>
              <a:t> the Office of Career Development. </a:t>
            </a:r>
            <a:endParaRPr lang="en-US" sz="2600" dirty="0" smtClean="0">
              <a:solidFill>
                <a:schemeClr val="tx1">
                  <a:lumMod val="75000"/>
                  <a:lumOff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err="1"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3703957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502861" y="534256"/>
            <a:ext cx="9186278"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Payroll</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394701" y="1942923"/>
            <a:ext cx="9402599"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Students are paid bi-weekly via direct deposit</a:t>
            </a:r>
            <a:r>
              <a:rPr lang="en-US" sz="2800" dirty="0" smtClean="0">
                <a:solidFill>
                  <a:schemeClr val="bg2">
                    <a:lumMod val="25000"/>
                  </a:schemeClr>
                </a:solidFill>
                <a:latin typeface="Arial" charset="0"/>
                <a:ea typeface="Arial" charset="0"/>
                <a:cs typeface="Arial" charset="0"/>
              </a:rPr>
              <a:t>.</a:t>
            </a:r>
          </a:p>
          <a:p>
            <a:pPr marL="285750" indent="-285750">
              <a:buFont typeface="Arial" panose="020B0604020202020204" pitchFamily="34" charset="0"/>
              <a:buChar char="•"/>
            </a:pPr>
            <a:endParaRPr lang="en-US" sz="2800" dirty="0" smtClean="0">
              <a:solidFill>
                <a:schemeClr val="bg2">
                  <a:lumMod val="25000"/>
                </a:schemeClr>
              </a:solidFill>
              <a:latin typeface="Arial" charset="0"/>
              <a:ea typeface="Arial" charset="0"/>
              <a:cs typeface="Arial" charset="0"/>
            </a:endParaRPr>
          </a:p>
          <a:p>
            <a:pPr marL="285750" indent="-285750">
              <a:buFont typeface="Arial" panose="020B0604020202020204" pitchFamily="34" charset="0"/>
              <a:buChar char="•"/>
            </a:pPr>
            <a:r>
              <a:rPr lang="en-US" sz="2800" dirty="0" smtClean="0">
                <a:solidFill>
                  <a:schemeClr val="bg2">
                    <a:lumMod val="25000"/>
                  </a:schemeClr>
                </a:solidFill>
                <a:latin typeface="Arial" charset="0"/>
                <a:ea typeface="Arial" charset="0"/>
                <a:cs typeface="Arial" charset="0"/>
              </a:rPr>
              <a:t>A student may not receive a payroll check if they did not complete the process to receive their Student Employee Contractual Agreement.  They must have also completed all withholding tax and direct deposit forms.</a:t>
            </a:r>
            <a:endParaRPr lang="en-US" sz="2800" dirty="0" smtClean="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391695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1"/>
          <p:cNvSpPr txBox="1">
            <a:spLocks/>
          </p:cNvSpPr>
          <p:nvPr/>
        </p:nvSpPr>
        <p:spPr>
          <a:xfrm>
            <a:off x="1502861" y="279076"/>
            <a:ext cx="9186278" cy="8160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Suspensions/Terminations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917945" y="1121081"/>
            <a:ext cx="10356111" cy="4924425"/>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latin typeface="Arial" panose="020B0604020202020204" pitchFamily="34" charset="0"/>
                <a:ea typeface="Arial" charset="0"/>
                <a:cs typeface="Arial" panose="020B0604020202020204" pitchFamily="34" charset="0"/>
              </a:rPr>
              <a:t>Students may be suspended or terminated from their job assignment and/or the Student Employment Program for the following reasons:</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Involuntary termination from two (2) positions.</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Exceeding maximum award.</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Abuse of time clock system or clocking in when not at work and falsification of hours worked.</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Failure to report to hiring department within 3 days of scheduled start date.</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Violations of confidentiality of University records.</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Unacceptable office conduct and/or removal of office supplies.</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Excessive tardiness or absences.</a:t>
            </a:r>
          </a:p>
          <a:p>
            <a:pPr marL="1371600" lvl="2" indent="-457200">
              <a:buFontTx/>
              <a:buChar char="-"/>
            </a:pPr>
            <a:r>
              <a:rPr lang="en-US" sz="2400" dirty="0" smtClean="0">
                <a:latin typeface="Arial" panose="020B0604020202020204" pitchFamily="34" charset="0"/>
                <a:ea typeface="Arial" charset="0"/>
                <a:cs typeface="Arial" panose="020B0604020202020204" pitchFamily="34" charset="0"/>
              </a:rPr>
              <a:t>Failure to abide by the Student Employee Code of Conduct.</a:t>
            </a:r>
          </a:p>
          <a:p>
            <a:pPr marL="1371600" lvl="2" indent="-457200">
              <a:buFontTx/>
              <a:buChar char="-"/>
            </a:pPr>
            <a:endParaRPr lang="en-US" sz="2600" dirty="0" smtClean="0">
              <a:latin typeface="Arial" panose="020B0604020202020204" pitchFamily="34" charset="0"/>
              <a:ea typeface="Arial" charset="0"/>
              <a:cs typeface="Arial" panose="020B0604020202020204" pitchFamily="34"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7420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502861" y="534256"/>
            <a:ext cx="9186278"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285093"/>
                </a:solidFill>
                <a:latin typeface="Minion Display" charset="0"/>
                <a:ea typeface="Minion Display" charset="0"/>
                <a:cs typeface="Minion Display" charset="0"/>
              </a:rPr>
              <a:t>Student Employment Program</a:t>
            </a:r>
          </a:p>
        </p:txBody>
      </p:sp>
      <p:sp>
        <p:nvSpPr>
          <p:cNvPr id="9" name="TextBox 8"/>
          <p:cNvSpPr txBox="1"/>
          <p:nvPr/>
        </p:nvSpPr>
        <p:spPr>
          <a:xfrm>
            <a:off x="2082345" y="1942923"/>
            <a:ext cx="802731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2">
                    <a:lumMod val="25000"/>
                  </a:schemeClr>
                </a:solidFill>
                <a:latin typeface="Arial" charset="0"/>
                <a:ea typeface="Arial" charset="0"/>
                <a:cs typeface="Arial" charset="0"/>
              </a:rPr>
              <a:t>Administered by the Office of Career Development. </a:t>
            </a:r>
          </a:p>
          <a:p>
            <a:pPr marL="285750" indent="-285750">
              <a:buFont typeface="Arial" panose="020B0604020202020204" pitchFamily="34" charset="0"/>
              <a:buChar char="•"/>
            </a:pPr>
            <a:r>
              <a:rPr lang="en-US" sz="2800" dirty="0">
                <a:solidFill>
                  <a:schemeClr val="bg2">
                    <a:lumMod val="25000"/>
                  </a:schemeClr>
                </a:solidFill>
                <a:latin typeface="Arial" charset="0"/>
                <a:ea typeface="Arial" charset="0"/>
                <a:cs typeface="Arial" charset="0"/>
              </a:rPr>
              <a:t>Provides part-time employment opportunities for students to assist in offsetting the cost of their education.</a:t>
            </a:r>
          </a:p>
          <a:p>
            <a:pPr marL="285750" indent="-285750">
              <a:buFont typeface="Arial" panose="020B0604020202020204" pitchFamily="34" charset="0"/>
              <a:buChar char="•"/>
            </a:pPr>
            <a:r>
              <a:rPr lang="en-US" sz="2800" dirty="0">
                <a:solidFill>
                  <a:schemeClr val="bg2">
                    <a:lumMod val="25000"/>
                  </a:schemeClr>
                </a:solidFill>
                <a:latin typeface="Arial" charset="0"/>
                <a:ea typeface="Arial" charset="0"/>
                <a:cs typeface="Arial" charset="0"/>
              </a:rPr>
              <a:t>Jobs are available on-campus with University departments and off-campus with community service organizations.</a:t>
            </a: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525370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882000" y="1714426"/>
            <a:ext cx="8428001" cy="24748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000" dirty="0" smtClean="0">
                <a:solidFill>
                  <a:srgbClr val="F27136"/>
                </a:solidFill>
                <a:latin typeface="Arial" charset="0"/>
                <a:ea typeface="Arial" charset="0"/>
                <a:cs typeface="Arial" charset="0"/>
              </a:rPr>
              <a:t>For additional information regarding the Student Employment Program contact:</a:t>
            </a:r>
          </a:p>
          <a:p>
            <a:pPr marL="0" indent="0">
              <a:lnSpc>
                <a:spcPct val="100000"/>
              </a:lnSpc>
              <a:spcBef>
                <a:spcPts val="0"/>
              </a:spcBef>
              <a:buNone/>
            </a:pPr>
            <a:r>
              <a:rPr lang="en-US" sz="2000" dirty="0" smtClean="0">
                <a:solidFill>
                  <a:srgbClr val="F27136"/>
                </a:solidFill>
                <a:latin typeface="Arial" charset="0"/>
                <a:ea typeface="Arial" charset="0"/>
                <a:cs typeface="Arial" charset="0"/>
              </a:rPr>
              <a:t>		Office of Career Development</a:t>
            </a:r>
          </a:p>
          <a:p>
            <a:pPr marL="0" indent="0">
              <a:lnSpc>
                <a:spcPct val="100000"/>
              </a:lnSpc>
              <a:spcBef>
                <a:spcPts val="0"/>
              </a:spcBef>
              <a:buNone/>
            </a:pPr>
            <a:r>
              <a:rPr lang="en-US" sz="2000" dirty="0">
                <a:solidFill>
                  <a:srgbClr val="F27136"/>
                </a:solidFill>
                <a:latin typeface="Arial" charset="0"/>
                <a:ea typeface="Arial" charset="0"/>
                <a:cs typeface="Arial" charset="0"/>
              </a:rPr>
              <a:t>	</a:t>
            </a:r>
            <a:r>
              <a:rPr lang="en-US" sz="2000" dirty="0" smtClean="0">
                <a:solidFill>
                  <a:srgbClr val="F27136"/>
                </a:solidFill>
                <a:latin typeface="Arial" charset="0"/>
                <a:ea typeface="Arial" charset="0"/>
                <a:cs typeface="Arial" charset="0"/>
              </a:rPr>
              <a:t>	Wright Hall, Room 317</a:t>
            </a:r>
          </a:p>
          <a:p>
            <a:pPr marL="0" indent="0">
              <a:lnSpc>
                <a:spcPct val="100000"/>
              </a:lnSpc>
              <a:spcBef>
                <a:spcPts val="0"/>
              </a:spcBef>
              <a:buNone/>
            </a:pPr>
            <a:endParaRPr lang="en-US" sz="2000" dirty="0" smtClean="0">
              <a:solidFill>
                <a:srgbClr val="F27136"/>
              </a:solidFill>
              <a:latin typeface="Arial" charset="0"/>
              <a:ea typeface="Arial" charset="0"/>
              <a:cs typeface="Arial" charset="0"/>
            </a:endParaRPr>
          </a:p>
          <a:p>
            <a:pPr>
              <a:lnSpc>
                <a:spcPct val="100000"/>
              </a:lnSpc>
              <a:spcBef>
                <a:spcPts val="0"/>
              </a:spcBef>
            </a:pPr>
            <a:r>
              <a:rPr lang="en-US" sz="2000" dirty="0" smtClean="0">
                <a:solidFill>
                  <a:srgbClr val="F27136"/>
                </a:solidFill>
                <a:latin typeface="Arial" charset="0"/>
                <a:ea typeface="Arial" charset="0"/>
                <a:cs typeface="Arial" charset="0"/>
              </a:rPr>
              <a:t>Or visit the Student Employment website for more info at:</a:t>
            </a:r>
          </a:p>
          <a:p>
            <a:pPr marL="0" indent="0" algn="ctr">
              <a:lnSpc>
                <a:spcPct val="100000"/>
              </a:lnSpc>
              <a:spcBef>
                <a:spcPts val="0"/>
              </a:spcBef>
              <a:buNone/>
            </a:pPr>
            <a:r>
              <a:rPr lang="en-US" sz="2000" dirty="0">
                <a:solidFill>
                  <a:srgbClr val="F27136"/>
                </a:solidFill>
                <a:latin typeface="Arial" charset="0"/>
                <a:ea typeface="Arial" charset="0"/>
                <a:cs typeface="Arial" charset="0"/>
                <a:hlinkClick r:id="rId2"/>
              </a:rPr>
              <a:t>http://</a:t>
            </a:r>
            <a:r>
              <a:rPr lang="en-US" sz="2000" dirty="0" smtClean="0">
                <a:solidFill>
                  <a:srgbClr val="F27136"/>
                </a:solidFill>
                <a:latin typeface="Arial" charset="0"/>
                <a:ea typeface="Arial" charset="0"/>
                <a:cs typeface="Arial" charset="0"/>
                <a:hlinkClick r:id="rId2"/>
              </a:rPr>
              <a:t>www.lincoln.edu/departments/career-services/student-employment-program</a:t>
            </a:r>
            <a:endParaRPr lang="en-US" sz="2000" dirty="0" smtClean="0">
              <a:solidFill>
                <a:srgbClr val="F27136"/>
              </a:solidFill>
              <a:latin typeface="Arial" charset="0"/>
              <a:ea typeface="Arial" charset="0"/>
              <a:cs typeface="Arial" charset="0"/>
            </a:endParaRPr>
          </a:p>
          <a:p>
            <a:pPr marL="0" indent="0">
              <a:lnSpc>
                <a:spcPct val="100000"/>
              </a:lnSpc>
              <a:spcBef>
                <a:spcPts val="0"/>
              </a:spcBef>
              <a:buNone/>
            </a:pPr>
            <a:endParaRPr lang="en-US" sz="2000" dirty="0" smtClean="0">
              <a:solidFill>
                <a:srgbClr val="F27136"/>
              </a:solidFill>
              <a:latin typeface="Arial" charset="0"/>
              <a:ea typeface="Arial" charset="0"/>
              <a:cs typeface="Arial" charset="0"/>
            </a:endParaRPr>
          </a:p>
          <a:p>
            <a:pPr marL="0" indent="0">
              <a:lnSpc>
                <a:spcPct val="100000"/>
              </a:lnSpc>
              <a:spcBef>
                <a:spcPts val="0"/>
              </a:spcBef>
              <a:buNone/>
            </a:pPr>
            <a:endParaRPr lang="en-US" sz="2000" dirty="0" smtClean="0">
              <a:solidFill>
                <a:srgbClr val="F27136"/>
              </a:solidFill>
              <a:latin typeface="Arial" charset="0"/>
              <a:ea typeface="Arial" charset="0"/>
              <a:cs typeface="Arial" charset="0"/>
            </a:endParaRPr>
          </a:p>
          <a:p>
            <a:pPr marL="0" indent="0">
              <a:buNone/>
            </a:pPr>
            <a:endParaRPr lang="en-US" sz="2000" dirty="0">
              <a:solidFill>
                <a:srgbClr val="F27136"/>
              </a:solidFill>
              <a:latin typeface="Arial" charset="0"/>
              <a:ea typeface="Arial" charset="0"/>
              <a:cs typeface="Arial"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9441" y="110181"/>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482886" y="534256"/>
            <a:ext cx="9186278"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285093"/>
                </a:solidFill>
                <a:latin typeface="Minion Display" charset="0"/>
                <a:ea typeface="Minion Display" charset="0"/>
                <a:cs typeface="Minion Display" charset="0"/>
              </a:rPr>
              <a:t>Contact Information and Website</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898757" y="4526784"/>
            <a:ext cx="8027310" cy="2031325"/>
          </a:xfrm>
          <a:prstGeom prst="rect">
            <a:avLst/>
          </a:prstGeom>
          <a:noFill/>
        </p:spPr>
        <p:txBody>
          <a:bodyPr wrap="square" rtlCol="0">
            <a:spAutoFit/>
          </a:bodyPr>
          <a:lstStyle/>
          <a:p>
            <a:r>
              <a:rPr lang="en-US" dirty="0" smtClean="0">
                <a:solidFill>
                  <a:schemeClr val="bg2">
                    <a:lumMod val="25000"/>
                  </a:schemeClr>
                </a:solidFill>
                <a:latin typeface="Arial" charset="0"/>
                <a:ea typeface="Arial" charset="0"/>
                <a:cs typeface="Arial" charset="0"/>
              </a:rPr>
              <a:t>Mr. Ralph Simpson			Ms. Sandra Upsher-Nixon</a:t>
            </a:r>
            <a:r>
              <a:rPr lang="en-US" dirty="0" smtClean="0">
                <a:solidFill>
                  <a:schemeClr val="bg2">
                    <a:lumMod val="25000"/>
                  </a:schemeClr>
                </a:solidFill>
                <a:latin typeface="Arial" charset="0"/>
                <a:ea typeface="Arial" charset="0"/>
                <a:cs typeface="Arial" charset="0"/>
              </a:rPr>
              <a:t/>
            </a:r>
            <a:br>
              <a:rPr lang="en-US" dirty="0" smtClean="0">
                <a:solidFill>
                  <a:schemeClr val="bg2">
                    <a:lumMod val="25000"/>
                  </a:schemeClr>
                </a:solidFill>
                <a:latin typeface="Arial" charset="0"/>
                <a:ea typeface="Arial" charset="0"/>
                <a:cs typeface="Arial" charset="0"/>
              </a:rPr>
            </a:br>
            <a:r>
              <a:rPr lang="en-US" dirty="0" smtClean="0">
                <a:solidFill>
                  <a:schemeClr val="bg2">
                    <a:lumMod val="25000"/>
                  </a:schemeClr>
                </a:solidFill>
                <a:latin typeface="Arial" charset="0"/>
                <a:ea typeface="Arial" charset="0"/>
                <a:cs typeface="Arial" charset="0"/>
              </a:rPr>
              <a:t>Director					Program Assistant</a:t>
            </a:r>
            <a:r>
              <a:rPr lang="en-US" dirty="0" smtClean="0">
                <a:solidFill>
                  <a:schemeClr val="bg2">
                    <a:lumMod val="25000"/>
                  </a:schemeClr>
                </a:solidFill>
                <a:latin typeface="Arial" charset="0"/>
                <a:ea typeface="Arial" charset="0"/>
                <a:cs typeface="Arial" charset="0"/>
              </a:rPr>
              <a:t/>
            </a:r>
            <a:br>
              <a:rPr lang="en-US" dirty="0" smtClean="0">
                <a:solidFill>
                  <a:schemeClr val="bg2">
                    <a:lumMod val="25000"/>
                  </a:schemeClr>
                </a:solidFill>
                <a:latin typeface="Arial" charset="0"/>
                <a:ea typeface="Arial" charset="0"/>
                <a:cs typeface="Arial" charset="0"/>
              </a:rPr>
            </a:br>
            <a:endParaRPr lang="en-US" dirty="0" smtClean="0">
              <a:solidFill>
                <a:schemeClr val="bg2">
                  <a:lumMod val="25000"/>
                </a:schemeClr>
              </a:solidFill>
              <a:latin typeface="Arial" charset="0"/>
              <a:ea typeface="Arial" charset="0"/>
              <a:cs typeface="Arial" charset="0"/>
            </a:endParaRPr>
          </a:p>
          <a:p>
            <a:r>
              <a:rPr lang="en-US" dirty="0" smtClean="0">
                <a:solidFill>
                  <a:schemeClr val="bg2">
                    <a:lumMod val="25000"/>
                  </a:schemeClr>
                </a:solidFill>
                <a:latin typeface="Arial" charset="0"/>
                <a:ea typeface="Arial" charset="0"/>
                <a:cs typeface="Arial" charset="0"/>
              </a:rPr>
              <a:t>T: </a:t>
            </a:r>
            <a:r>
              <a:rPr lang="en-US" dirty="0" smtClean="0">
                <a:solidFill>
                  <a:schemeClr val="bg2">
                    <a:lumMod val="25000"/>
                  </a:schemeClr>
                </a:solidFill>
                <a:latin typeface="Arial" charset="0"/>
                <a:ea typeface="Arial" charset="0"/>
                <a:cs typeface="Arial" charset="0"/>
              </a:rPr>
              <a:t>484-365-7588				T: 484-365-7102</a:t>
            </a:r>
            <a:endParaRPr lang="en-US" dirty="0" smtClean="0">
              <a:solidFill>
                <a:schemeClr val="bg2">
                  <a:lumMod val="25000"/>
                </a:schemeClr>
              </a:solidFill>
              <a:latin typeface="Arial" charset="0"/>
              <a:ea typeface="Arial" charset="0"/>
              <a:cs typeface="Arial" charset="0"/>
            </a:endParaRPr>
          </a:p>
          <a:p>
            <a:r>
              <a:rPr lang="en-US" dirty="0" smtClean="0">
                <a:solidFill>
                  <a:schemeClr val="bg2">
                    <a:lumMod val="25000"/>
                  </a:schemeClr>
                </a:solidFill>
                <a:latin typeface="Arial" charset="0"/>
                <a:ea typeface="Arial" charset="0"/>
                <a:cs typeface="Arial" charset="0"/>
              </a:rPr>
              <a:t>F: </a:t>
            </a:r>
            <a:r>
              <a:rPr lang="en-US" dirty="0" smtClean="0">
                <a:solidFill>
                  <a:schemeClr val="bg2">
                    <a:lumMod val="25000"/>
                  </a:schemeClr>
                </a:solidFill>
                <a:latin typeface="Arial" charset="0"/>
                <a:ea typeface="Arial" charset="0"/>
                <a:cs typeface="Arial" charset="0"/>
              </a:rPr>
              <a:t>484-365-8097				F: 484-365-8097</a:t>
            </a:r>
            <a:r>
              <a:rPr lang="en-US" dirty="0" smtClean="0">
                <a:solidFill>
                  <a:schemeClr val="bg2">
                    <a:lumMod val="25000"/>
                  </a:schemeClr>
                </a:solidFill>
                <a:latin typeface="Arial" charset="0"/>
                <a:ea typeface="Arial" charset="0"/>
                <a:cs typeface="Arial" charset="0"/>
              </a:rPr>
              <a:t/>
            </a:r>
            <a:br>
              <a:rPr lang="en-US" dirty="0" smtClean="0">
                <a:solidFill>
                  <a:schemeClr val="bg2">
                    <a:lumMod val="25000"/>
                  </a:schemeClr>
                </a:solidFill>
                <a:latin typeface="Arial" charset="0"/>
                <a:ea typeface="Arial" charset="0"/>
                <a:cs typeface="Arial" charset="0"/>
              </a:rPr>
            </a:br>
            <a:r>
              <a:rPr lang="en-US" dirty="0" smtClean="0">
                <a:solidFill>
                  <a:schemeClr val="bg2">
                    <a:lumMod val="25000"/>
                  </a:schemeClr>
                </a:solidFill>
                <a:latin typeface="Arial" charset="0"/>
                <a:ea typeface="Arial" charset="0"/>
                <a:cs typeface="Arial" charset="0"/>
                <a:hlinkClick r:id="rId4"/>
              </a:rPr>
              <a:t>Rsimpson</a:t>
            </a:r>
            <a:r>
              <a:rPr lang="en-US" dirty="0" smtClean="0">
                <a:solidFill>
                  <a:schemeClr val="bg2">
                    <a:lumMod val="25000"/>
                  </a:schemeClr>
                </a:solidFill>
                <a:latin typeface="Arial" charset="0"/>
                <a:ea typeface="Arial" charset="0"/>
                <a:cs typeface="Arial" charset="0"/>
                <a:hlinkClick r:id="rId4"/>
              </a:rPr>
              <a:t>@lincoln.edu</a:t>
            </a:r>
            <a:r>
              <a:rPr lang="en-US" dirty="0" smtClean="0">
                <a:solidFill>
                  <a:schemeClr val="bg2">
                    <a:lumMod val="25000"/>
                  </a:schemeClr>
                </a:solidFill>
                <a:latin typeface="Arial" charset="0"/>
                <a:ea typeface="Arial" charset="0"/>
                <a:cs typeface="Arial" charset="0"/>
              </a:rPr>
              <a:t>			</a:t>
            </a:r>
            <a:r>
              <a:rPr lang="en-US" dirty="0" smtClean="0">
                <a:solidFill>
                  <a:schemeClr val="bg2">
                    <a:lumMod val="25000"/>
                  </a:schemeClr>
                </a:solidFill>
                <a:latin typeface="Arial" charset="0"/>
                <a:ea typeface="Arial" charset="0"/>
                <a:cs typeface="Arial" charset="0"/>
                <a:hlinkClick r:id="rId5"/>
              </a:rPr>
              <a:t>Supshernixon@lincoln.edu</a:t>
            </a:r>
            <a:endParaRPr lang="en-US" dirty="0" smtClean="0">
              <a:solidFill>
                <a:schemeClr val="bg2">
                  <a:lumMod val="25000"/>
                </a:schemeClr>
              </a:solidFill>
              <a:latin typeface="Arial" charset="0"/>
              <a:ea typeface="Arial" charset="0"/>
              <a:cs typeface="Arial" charset="0"/>
            </a:endParaRPr>
          </a:p>
          <a:p>
            <a:endParaRPr lang="en-US" dirty="0">
              <a:solidFill>
                <a:schemeClr val="bg2">
                  <a:lumMod val="25000"/>
                </a:schemeClr>
              </a:solidFill>
              <a:latin typeface="Arial" charset="0"/>
              <a:ea typeface="Arial" charset="0"/>
              <a:cs typeface="Arial" charset="0"/>
            </a:endParaRPr>
          </a:p>
        </p:txBody>
      </p:sp>
      <p:sp>
        <p:nvSpPr>
          <p:cNvPr id="13" name="TextBox 12"/>
          <p:cNvSpPr txBox="1"/>
          <p:nvPr/>
        </p:nvSpPr>
        <p:spPr>
          <a:xfrm>
            <a:off x="9926067" y="1047873"/>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85859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038510" y="534256"/>
            <a:ext cx="10114981"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285093"/>
                </a:solidFill>
                <a:latin typeface="Minion Display" charset="0"/>
                <a:ea typeface="Minion Display" charset="0"/>
                <a:cs typeface="Minion Display" charset="0"/>
              </a:rPr>
              <a:t>Types of Student Employee Programs</a:t>
            </a:r>
          </a:p>
        </p:txBody>
      </p:sp>
      <p:sp>
        <p:nvSpPr>
          <p:cNvPr id="9" name="TextBox 8"/>
          <p:cNvSpPr txBox="1"/>
          <p:nvPr/>
        </p:nvSpPr>
        <p:spPr>
          <a:xfrm>
            <a:off x="1339701" y="2075934"/>
            <a:ext cx="9126447"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F27136"/>
                </a:solidFill>
                <a:latin typeface="Arial" charset="0"/>
                <a:ea typeface="Arial" charset="0"/>
                <a:cs typeface="Arial" charset="0"/>
              </a:rPr>
              <a:t>Federal Work Study (FWS</a:t>
            </a:r>
            <a:r>
              <a:rPr lang="en-US" sz="2800" dirty="0" smtClean="0">
                <a:solidFill>
                  <a:srgbClr val="F27136"/>
                </a:solidFill>
                <a:latin typeface="Arial" charset="0"/>
                <a:ea typeface="Arial" charset="0"/>
                <a:cs typeface="Arial" charset="0"/>
              </a:rPr>
              <a:t>)</a:t>
            </a:r>
            <a:r>
              <a:rPr lang="en-US" sz="2000" dirty="0">
                <a:solidFill>
                  <a:schemeClr val="bg2">
                    <a:lumMod val="25000"/>
                  </a:schemeClr>
                </a:solidFill>
                <a:latin typeface="Arial" charset="0"/>
                <a:ea typeface="Arial" charset="0"/>
                <a:cs typeface="Arial" charset="0"/>
              </a:rPr>
              <a:t> </a:t>
            </a:r>
            <a:endParaRPr lang="en-US" sz="2000" dirty="0" smtClean="0">
              <a:solidFill>
                <a:schemeClr val="bg2">
                  <a:lumMod val="25000"/>
                </a:schemeClr>
              </a:solidFill>
              <a:latin typeface="Arial" charset="0"/>
              <a:ea typeface="Arial" charset="0"/>
              <a:cs typeface="Arial" charset="0"/>
            </a:endParaRPr>
          </a:p>
          <a:p>
            <a:endParaRPr lang="en-US" sz="2800" dirty="0" smtClean="0">
              <a:solidFill>
                <a:srgbClr val="F27136"/>
              </a:solidFill>
              <a:latin typeface="Arial" charset="0"/>
              <a:ea typeface="Arial" charset="0"/>
              <a:cs typeface="Arial" charset="0"/>
            </a:endParaRPr>
          </a:p>
          <a:p>
            <a:pPr marL="457200" indent="-457200">
              <a:buFont typeface="Arial" panose="020B0604020202020204" pitchFamily="34" charset="0"/>
              <a:buChar char="•"/>
            </a:pPr>
            <a:r>
              <a:rPr lang="en-US" sz="2800" dirty="0" smtClean="0">
                <a:solidFill>
                  <a:srgbClr val="F27136"/>
                </a:solidFill>
                <a:latin typeface="Arial" charset="0"/>
                <a:ea typeface="Arial" charset="0"/>
                <a:cs typeface="Arial" charset="0"/>
              </a:rPr>
              <a:t>Community </a:t>
            </a:r>
            <a:r>
              <a:rPr lang="en-US" sz="2800" dirty="0">
                <a:solidFill>
                  <a:srgbClr val="F27136"/>
                </a:solidFill>
                <a:latin typeface="Arial" charset="0"/>
                <a:ea typeface="Arial" charset="0"/>
                <a:cs typeface="Arial" charset="0"/>
              </a:rPr>
              <a:t>Service Employment (FWS</a:t>
            </a:r>
            <a:r>
              <a:rPr lang="en-US" sz="2800" dirty="0" smtClean="0">
                <a:solidFill>
                  <a:srgbClr val="F27136"/>
                </a:solidFill>
                <a:latin typeface="Arial" charset="0"/>
                <a:ea typeface="Arial" charset="0"/>
                <a:cs typeface="Arial" charset="0"/>
              </a:rPr>
              <a:t>)</a:t>
            </a:r>
          </a:p>
          <a:p>
            <a:pPr marL="457200" indent="-457200">
              <a:buFont typeface="Arial" panose="020B0604020202020204" pitchFamily="34" charset="0"/>
              <a:buChar char="•"/>
            </a:pPr>
            <a:endParaRPr lang="en-US" sz="2800" dirty="0" smtClean="0">
              <a:solidFill>
                <a:srgbClr val="F27136"/>
              </a:solidFill>
              <a:latin typeface="Arial" charset="0"/>
              <a:ea typeface="Arial" charset="0"/>
              <a:cs typeface="Arial" charset="0"/>
            </a:endParaRPr>
          </a:p>
          <a:p>
            <a:pPr marL="457200" indent="-457200">
              <a:buFont typeface="Arial" panose="020B0604020202020204" pitchFamily="34" charset="0"/>
              <a:buChar char="•"/>
            </a:pPr>
            <a:r>
              <a:rPr lang="en-US" sz="2800" dirty="0" smtClean="0">
                <a:solidFill>
                  <a:srgbClr val="F27136"/>
                </a:solidFill>
                <a:latin typeface="Arial" charset="0"/>
                <a:ea typeface="Arial" charset="0"/>
                <a:cs typeface="Arial" charset="0"/>
              </a:rPr>
              <a:t>Institutional Work Aid (IWA)</a:t>
            </a:r>
          </a:p>
          <a:p>
            <a:pPr marL="457200" indent="-457200">
              <a:buFont typeface="Arial" panose="020B0604020202020204" pitchFamily="34" charset="0"/>
              <a:buChar char="•"/>
            </a:pPr>
            <a:endParaRPr lang="en-US" sz="2800" dirty="0" smtClean="0">
              <a:solidFill>
                <a:srgbClr val="F27136"/>
              </a:solidFill>
              <a:latin typeface="Arial" charset="0"/>
              <a:ea typeface="Arial" charset="0"/>
              <a:cs typeface="Arial" charset="0"/>
            </a:endParaRPr>
          </a:p>
          <a:p>
            <a:pPr marL="457200" indent="-457200">
              <a:buFont typeface="Arial" panose="020B0604020202020204" pitchFamily="34" charset="0"/>
              <a:buChar char="•"/>
            </a:pPr>
            <a:r>
              <a:rPr lang="en-US" sz="2800" dirty="0" smtClean="0">
                <a:solidFill>
                  <a:srgbClr val="F27136"/>
                </a:solidFill>
                <a:latin typeface="Arial" charset="0"/>
                <a:ea typeface="Arial" charset="0"/>
                <a:cs typeface="Arial" charset="0"/>
              </a:rPr>
              <a:t>Grants and Sponsored Programs (GSP)</a:t>
            </a:r>
            <a:endParaRPr lang="en-US" sz="2800" dirty="0">
              <a:solidFill>
                <a:srgbClr val="F27136"/>
              </a:solidFill>
              <a:latin typeface="Arial" charset="0"/>
              <a:ea typeface="Arial" charset="0"/>
              <a:cs typeface="Arial" charset="0"/>
            </a:endParaRPr>
          </a:p>
          <a:p>
            <a:pPr marL="285750" indent="-285750">
              <a:buFont typeface="Arial" panose="020B0604020202020204" pitchFamily="34" charset="0"/>
              <a:buChar char="•"/>
            </a:pP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173814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038510" y="534256"/>
            <a:ext cx="10114981"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285093"/>
                </a:solidFill>
                <a:latin typeface="Minion Display" charset="0"/>
                <a:ea typeface="Minion Display" charset="0"/>
                <a:cs typeface="Minion Display" charset="0"/>
              </a:rPr>
              <a:t>Defining Federal Work Study</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339702" y="1608144"/>
            <a:ext cx="9126447" cy="4401205"/>
          </a:xfrm>
          <a:prstGeom prst="rect">
            <a:avLst/>
          </a:prstGeom>
          <a:noFill/>
        </p:spPr>
        <p:txBody>
          <a:bodyPr wrap="square" rtlCol="0">
            <a:spAutoFit/>
          </a:bodyPr>
          <a:lstStyle/>
          <a:p>
            <a:pPr marL="742950" lvl="1" indent="-285750">
              <a:buFontTx/>
              <a:buChar char="-"/>
            </a:pPr>
            <a:r>
              <a:rPr lang="en-US" sz="2800" dirty="0" smtClean="0">
                <a:solidFill>
                  <a:srgbClr val="F27136"/>
                </a:solidFill>
                <a:latin typeface="Arial" charset="0"/>
                <a:ea typeface="Arial" charset="0"/>
                <a:cs typeface="Arial" charset="0"/>
              </a:rPr>
              <a:t>Federally funded program based on financial need.</a:t>
            </a:r>
          </a:p>
          <a:p>
            <a:pPr lvl="1"/>
            <a:r>
              <a:rPr lang="en-US" sz="2800" dirty="0" smtClean="0">
                <a:solidFill>
                  <a:srgbClr val="F27136"/>
                </a:solidFill>
                <a:latin typeface="Arial" charset="0"/>
                <a:ea typeface="Arial" charset="0"/>
                <a:cs typeface="Arial" charset="0"/>
              </a:rPr>
              <a:t> </a:t>
            </a:r>
          </a:p>
          <a:p>
            <a:pPr marL="742950" lvl="1" indent="-285750">
              <a:buFontTx/>
              <a:buChar char="-"/>
            </a:pPr>
            <a:r>
              <a:rPr lang="en-US" sz="2800" dirty="0" smtClean="0">
                <a:solidFill>
                  <a:srgbClr val="F27136"/>
                </a:solidFill>
                <a:latin typeface="Arial" charset="0"/>
                <a:ea typeface="Arial" charset="0"/>
                <a:cs typeface="Arial" charset="0"/>
              </a:rPr>
              <a:t>Has community service component that provides service to the community.  Positions off-campus and include fields as health care, recreation, child care, social service organizations, tutoring, etc.</a:t>
            </a:r>
          </a:p>
          <a:p>
            <a:pPr marL="742950" lvl="1" indent="-285750">
              <a:buFontTx/>
              <a:buChar char="-"/>
            </a:pPr>
            <a:endParaRPr lang="en-US" sz="2800" dirty="0">
              <a:solidFill>
                <a:srgbClr val="F27136"/>
              </a:solidFill>
              <a:latin typeface="Arial" charset="0"/>
              <a:ea typeface="Arial" charset="0"/>
              <a:cs typeface="Arial" charset="0"/>
            </a:endParaRPr>
          </a:p>
          <a:p>
            <a:pPr marL="742950" lvl="1" indent="-285750">
              <a:buFontTx/>
              <a:buChar char="-"/>
            </a:pPr>
            <a:r>
              <a:rPr lang="en-US" sz="2800" dirty="0" smtClean="0">
                <a:solidFill>
                  <a:srgbClr val="F27136"/>
                </a:solidFill>
                <a:latin typeface="Arial" charset="0"/>
                <a:ea typeface="Arial" charset="0"/>
                <a:cs typeface="Arial" charset="0"/>
              </a:rPr>
              <a:t>Determined eligible by FAFSA form and EFC.</a:t>
            </a:r>
            <a:endParaRPr lang="en-US" sz="2800" dirty="0" smtClean="0">
              <a:solidFill>
                <a:srgbClr val="F27136"/>
              </a:solidFill>
              <a:latin typeface="Arial" charset="0"/>
              <a:ea typeface="Arial" charset="0"/>
              <a:cs typeface="Arial" charset="0"/>
            </a:endParaRPr>
          </a:p>
          <a:p>
            <a:pPr marL="285750" indent="-285750">
              <a:buFont typeface="Arial" panose="020B0604020202020204" pitchFamily="34" charset="0"/>
              <a:buChar char="•"/>
            </a:pPr>
            <a:endParaRPr lang="en-US" sz="2800" dirty="0">
              <a:solidFill>
                <a:srgbClr val="F27136"/>
              </a:solidFill>
              <a:latin typeface="Arial" charset="0"/>
              <a:ea typeface="Arial" charset="0"/>
              <a:cs typeface="Arial" charset="0"/>
            </a:endParaRPr>
          </a:p>
          <a:p>
            <a:pPr marL="285750" indent="-285750">
              <a:buFont typeface="Arial" panose="020B0604020202020204" pitchFamily="34" charset="0"/>
              <a:buChar char="•"/>
            </a:pP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423873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038510" y="534256"/>
            <a:ext cx="10114981"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285093"/>
                </a:solidFill>
                <a:latin typeface="Minion Display" charset="0"/>
                <a:ea typeface="Minion Display" charset="0"/>
                <a:cs typeface="Minion Display" charset="0"/>
              </a:rPr>
              <a:t>Defining Federal Work Study</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339701" y="1940484"/>
            <a:ext cx="9126447" cy="3539430"/>
          </a:xfrm>
          <a:prstGeom prst="rect">
            <a:avLst/>
          </a:prstGeom>
          <a:noFill/>
        </p:spPr>
        <p:txBody>
          <a:bodyPr wrap="square" rtlCol="0">
            <a:spAutoFit/>
          </a:bodyPr>
          <a:lstStyle/>
          <a:p>
            <a:pPr marL="742950" lvl="1" indent="-285750">
              <a:buFontTx/>
              <a:buChar char="-"/>
            </a:pPr>
            <a:r>
              <a:rPr lang="en-US" sz="2800" dirty="0" smtClean="0">
                <a:solidFill>
                  <a:srgbClr val="F27136"/>
                </a:solidFill>
                <a:latin typeface="Arial" charset="0"/>
                <a:ea typeface="Arial" charset="0"/>
                <a:cs typeface="Arial" charset="0"/>
              </a:rPr>
              <a:t>Must file FAFSA and su</a:t>
            </a:r>
            <a:r>
              <a:rPr lang="en-US" sz="2800" dirty="0" smtClean="0">
                <a:solidFill>
                  <a:srgbClr val="F27136"/>
                </a:solidFill>
                <a:latin typeface="Arial" charset="0"/>
                <a:ea typeface="Arial" charset="0"/>
                <a:cs typeface="Arial" charset="0"/>
              </a:rPr>
              <a:t>bmit all required documents by priority deadline date. </a:t>
            </a:r>
            <a:endParaRPr lang="en-US" sz="2800" dirty="0" smtClean="0">
              <a:solidFill>
                <a:srgbClr val="F27136"/>
              </a:solidFill>
              <a:latin typeface="Arial" charset="0"/>
              <a:ea typeface="Arial" charset="0"/>
              <a:cs typeface="Arial" charset="0"/>
            </a:endParaRPr>
          </a:p>
          <a:p>
            <a:pPr lvl="1"/>
            <a:r>
              <a:rPr lang="en-US" sz="2800" dirty="0" smtClean="0">
                <a:solidFill>
                  <a:srgbClr val="F27136"/>
                </a:solidFill>
                <a:latin typeface="Arial" charset="0"/>
                <a:ea typeface="Arial" charset="0"/>
                <a:cs typeface="Arial" charset="0"/>
              </a:rPr>
              <a:t> </a:t>
            </a:r>
          </a:p>
          <a:p>
            <a:pPr marL="742950" lvl="1" indent="-285750">
              <a:buFontTx/>
              <a:buChar char="-"/>
            </a:pPr>
            <a:r>
              <a:rPr lang="en-US" sz="2800" dirty="0" smtClean="0">
                <a:solidFill>
                  <a:srgbClr val="F27136"/>
                </a:solidFill>
                <a:latin typeface="Arial" charset="0"/>
                <a:ea typeface="Arial" charset="0"/>
                <a:cs typeface="Arial" charset="0"/>
              </a:rPr>
              <a:t>Awarded by the Office of Financial Aid. </a:t>
            </a:r>
          </a:p>
          <a:p>
            <a:pPr marL="742950" lvl="1" indent="-285750">
              <a:buFontTx/>
              <a:buChar char="-"/>
            </a:pPr>
            <a:endParaRPr lang="en-US" sz="2800" dirty="0">
              <a:solidFill>
                <a:srgbClr val="F27136"/>
              </a:solidFill>
              <a:latin typeface="Arial" charset="0"/>
              <a:ea typeface="Arial" charset="0"/>
              <a:cs typeface="Arial" charset="0"/>
            </a:endParaRPr>
          </a:p>
          <a:p>
            <a:pPr marL="742950" lvl="1" indent="-285750">
              <a:buFontTx/>
              <a:buChar char="-"/>
            </a:pPr>
            <a:r>
              <a:rPr lang="en-US" sz="2800" dirty="0" smtClean="0">
                <a:solidFill>
                  <a:srgbClr val="F27136"/>
                </a:solidFill>
                <a:latin typeface="Arial" charset="0"/>
                <a:ea typeface="Arial" charset="0"/>
                <a:cs typeface="Arial" charset="0"/>
              </a:rPr>
              <a:t>FWS Award included on student’s Official Award Letter. </a:t>
            </a:r>
            <a:endParaRPr lang="en-US" sz="2800" dirty="0">
              <a:solidFill>
                <a:srgbClr val="F27136"/>
              </a:solidFill>
              <a:latin typeface="Arial" charset="0"/>
              <a:ea typeface="Arial" charset="0"/>
              <a:cs typeface="Arial" charset="0"/>
            </a:endParaRPr>
          </a:p>
          <a:p>
            <a:pPr marL="285750" indent="-285750">
              <a:buFont typeface="Arial" panose="020B0604020202020204" pitchFamily="34" charset="0"/>
              <a:buChar char="•"/>
            </a:pP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244793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038510" y="310973"/>
            <a:ext cx="10114981" cy="10738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285093"/>
                </a:solidFill>
                <a:latin typeface="Minion Display" charset="0"/>
                <a:ea typeface="Minion Display" charset="0"/>
                <a:cs typeface="Minion Display" charset="0"/>
              </a:rPr>
              <a:t>Posting Student Employment Positions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532777" y="1272044"/>
            <a:ext cx="9126447" cy="4462760"/>
          </a:xfrm>
          <a:prstGeom prst="rect">
            <a:avLst/>
          </a:prstGeom>
          <a:noFill/>
        </p:spPr>
        <p:txBody>
          <a:bodyPr wrap="square" rtlCol="0">
            <a:spAutoFit/>
          </a:bodyPr>
          <a:lstStyle/>
          <a:p>
            <a:pPr lvl="1"/>
            <a:r>
              <a:rPr lang="en-US" sz="3200" dirty="0" smtClean="0">
                <a:solidFill>
                  <a:srgbClr val="F27136"/>
                </a:solidFill>
                <a:latin typeface="Arial" charset="0"/>
                <a:ea typeface="Arial" charset="0"/>
                <a:cs typeface="Arial" charset="0"/>
              </a:rPr>
              <a:t>Step 1 of 2</a:t>
            </a:r>
          </a:p>
          <a:p>
            <a:pPr marL="914400" lvl="1" indent="-457200">
              <a:buFont typeface="Arial" panose="020B0604020202020204" pitchFamily="34" charset="0"/>
              <a:buChar char="•"/>
            </a:pPr>
            <a:r>
              <a:rPr lang="en-US" sz="3200" dirty="0" smtClean="0">
                <a:solidFill>
                  <a:schemeClr val="bg2">
                    <a:lumMod val="25000"/>
                  </a:schemeClr>
                </a:solidFill>
                <a:latin typeface="Arial" charset="0"/>
                <a:ea typeface="Arial" charset="0"/>
                <a:cs typeface="Arial" charset="0"/>
              </a:rPr>
              <a:t>Complete Job Vacancy Announcement Form </a:t>
            </a:r>
            <a:r>
              <a:rPr lang="en-US" sz="2000" dirty="0" smtClean="0">
                <a:solidFill>
                  <a:schemeClr val="bg2">
                    <a:lumMod val="25000"/>
                  </a:schemeClr>
                </a:solidFill>
                <a:latin typeface="Arial" charset="0"/>
                <a:ea typeface="Arial" charset="0"/>
                <a:cs typeface="Arial" charset="0"/>
              </a:rPr>
              <a:t>(can be found on our website)</a:t>
            </a:r>
            <a:endParaRPr lang="en-US" sz="2000" dirty="0">
              <a:solidFill>
                <a:schemeClr val="bg2">
                  <a:lumMod val="25000"/>
                </a:schemeClr>
              </a:solidFill>
              <a:latin typeface="Arial" charset="0"/>
              <a:ea typeface="Arial" charset="0"/>
              <a:cs typeface="Arial" charset="0"/>
            </a:endParaRPr>
          </a:p>
          <a:p>
            <a:pPr marL="742950" lvl="1" indent="-285750">
              <a:buFont typeface="Arial" panose="020B0604020202020204" pitchFamily="34" charset="0"/>
              <a:buChar char="•"/>
            </a:pPr>
            <a:r>
              <a:rPr lang="en-US" sz="3200" dirty="0" smtClean="0">
                <a:latin typeface="Arial" charset="0"/>
                <a:ea typeface="Arial" charset="0"/>
                <a:cs typeface="Arial" charset="0"/>
              </a:rPr>
              <a:t> Form contains information such as:</a:t>
            </a:r>
          </a:p>
          <a:p>
            <a:pPr marL="914400" lvl="1"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Title</a:t>
            </a:r>
          </a:p>
          <a:p>
            <a:pPr marL="914400" lvl="1"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Department Code</a:t>
            </a:r>
          </a:p>
          <a:p>
            <a:pPr marL="914400" lvl="1"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Number of Students desired for Position</a:t>
            </a:r>
          </a:p>
          <a:p>
            <a:pPr marL="914400" lvl="1"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Supervisor’s Name</a:t>
            </a:r>
          </a:p>
          <a:p>
            <a:pPr marL="914400" lvl="1"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Phone Extension</a:t>
            </a:r>
          </a:p>
          <a:p>
            <a:pPr marL="914400" lvl="1"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Office Location</a:t>
            </a: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367582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038510" y="310973"/>
            <a:ext cx="10114981" cy="10738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285093"/>
                </a:solidFill>
                <a:latin typeface="Minion Display" charset="0"/>
                <a:ea typeface="Minion Display" charset="0"/>
                <a:cs typeface="Minion Display" charset="0"/>
              </a:rPr>
              <a:t>Posting Student Employment Positions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532777" y="1272044"/>
            <a:ext cx="9126447" cy="4154984"/>
          </a:xfrm>
          <a:prstGeom prst="rect">
            <a:avLst/>
          </a:prstGeom>
          <a:noFill/>
        </p:spPr>
        <p:txBody>
          <a:bodyPr wrap="square" rtlCol="0">
            <a:spAutoFit/>
          </a:bodyPr>
          <a:lstStyle/>
          <a:p>
            <a:pPr lvl="1"/>
            <a:r>
              <a:rPr lang="en-US" sz="3200" dirty="0" smtClean="0">
                <a:solidFill>
                  <a:srgbClr val="F27136"/>
                </a:solidFill>
                <a:latin typeface="Arial" charset="0"/>
                <a:ea typeface="Arial" charset="0"/>
                <a:cs typeface="Arial" charset="0"/>
              </a:rPr>
              <a:t>Step 2 of 2</a:t>
            </a:r>
          </a:p>
          <a:p>
            <a:pPr marL="914400" lvl="1" indent="-457200">
              <a:buFont typeface="Arial" panose="020B0604020202020204" pitchFamily="34" charset="0"/>
              <a:buChar char="•"/>
            </a:pPr>
            <a:r>
              <a:rPr lang="en-US" sz="3200" dirty="0" smtClean="0">
                <a:solidFill>
                  <a:schemeClr val="bg2">
                    <a:lumMod val="25000"/>
                  </a:schemeClr>
                </a:solidFill>
                <a:latin typeface="Arial" charset="0"/>
                <a:ea typeface="Arial" charset="0"/>
                <a:cs typeface="Arial" charset="0"/>
              </a:rPr>
              <a:t>Complete Student Employee Job Description Form </a:t>
            </a:r>
            <a:r>
              <a:rPr lang="en-US" sz="2000" dirty="0" smtClean="0">
                <a:solidFill>
                  <a:schemeClr val="bg2">
                    <a:lumMod val="25000"/>
                  </a:schemeClr>
                </a:solidFill>
                <a:latin typeface="Arial" charset="0"/>
                <a:ea typeface="Arial" charset="0"/>
                <a:cs typeface="Arial" charset="0"/>
              </a:rPr>
              <a:t>(can be found on our website)</a:t>
            </a:r>
            <a:endParaRPr lang="en-US" sz="2000" dirty="0">
              <a:solidFill>
                <a:schemeClr val="bg2">
                  <a:lumMod val="25000"/>
                </a:schemeClr>
              </a:solidFill>
              <a:latin typeface="Arial" charset="0"/>
              <a:ea typeface="Arial" charset="0"/>
              <a:cs typeface="Arial" charset="0"/>
            </a:endParaRPr>
          </a:p>
          <a:p>
            <a:pPr marL="1371600" lvl="2"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Be specific in your details when completing the “Brief Job Summary” section, as well as the “Skills and Abilities Required” section.</a:t>
            </a:r>
          </a:p>
          <a:p>
            <a:pPr marL="1371600" lvl="2" indent="-457200">
              <a:buFont typeface="Wingdings" panose="05000000000000000000" pitchFamily="2" charset="2"/>
              <a:buChar char="ü"/>
            </a:pPr>
            <a:r>
              <a:rPr lang="en-US" sz="2800" dirty="0" smtClean="0">
                <a:solidFill>
                  <a:schemeClr val="bg2">
                    <a:lumMod val="25000"/>
                  </a:schemeClr>
                </a:solidFill>
                <a:latin typeface="Arial" charset="0"/>
                <a:ea typeface="Arial" charset="0"/>
                <a:cs typeface="Arial" charset="0"/>
              </a:rPr>
              <a:t>This form is needed for any position being posted and must be submitted with Job Vacancy Announcement Form. </a:t>
            </a: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290156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274825" y="249848"/>
            <a:ext cx="11642349" cy="1541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FWS Job Placement Procedures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532777" y="1485703"/>
            <a:ext cx="9126447" cy="3970318"/>
          </a:xfrm>
          <a:prstGeom prst="rect">
            <a:avLst/>
          </a:prstGeom>
          <a:noFill/>
        </p:spPr>
        <p:txBody>
          <a:bodyPr wrap="square" rtlCol="0">
            <a:spAutoFit/>
          </a:bodyPr>
          <a:lstStyle/>
          <a:p>
            <a:pPr marL="400050" indent="-400050">
              <a:buAutoNum type="romanUcPeriod"/>
            </a:pPr>
            <a:r>
              <a:rPr lang="en-US" sz="2800" dirty="0" smtClean="0">
                <a:solidFill>
                  <a:schemeClr val="bg2">
                    <a:lumMod val="25000"/>
                  </a:schemeClr>
                </a:solidFill>
                <a:latin typeface="Arial" charset="0"/>
                <a:ea typeface="Arial" charset="0"/>
                <a:cs typeface="Arial" charset="0"/>
              </a:rPr>
              <a:t>Student must complete an Application Packet.</a:t>
            </a:r>
          </a:p>
          <a:p>
            <a:pPr marL="400050" indent="-400050">
              <a:buAutoNum type="romanUcPeriod"/>
            </a:pPr>
            <a:endParaRPr lang="en-US" sz="2800" dirty="0" smtClean="0">
              <a:solidFill>
                <a:schemeClr val="bg2">
                  <a:lumMod val="25000"/>
                </a:schemeClr>
              </a:solidFill>
              <a:latin typeface="Arial" charset="0"/>
              <a:ea typeface="Arial" charset="0"/>
              <a:cs typeface="Arial" charset="0"/>
            </a:endParaRPr>
          </a:p>
          <a:p>
            <a:pPr marL="400050" indent="-400050">
              <a:buAutoNum type="romanUcPeriod"/>
            </a:pPr>
            <a:r>
              <a:rPr lang="en-US" sz="2800" dirty="0" smtClean="0">
                <a:solidFill>
                  <a:schemeClr val="bg2">
                    <a:lumMod val="25000"/>
                  </a:schemeClr>
                </a:solidFill>
                <a:latin typeface="Arial" charset="0"/>
                <a:ea typeface="Arial" charset="0"/>
                <a:cs typeface="Arial" charset="0"/>
              </a:rPr>
              <a:t>Students are instructed to view available job opportunities on the Student Employment webpage and select positions of interest.</a:t>
            </a:r>
          </a:p>
          <a:p>
            <a:pPr marL="400050" indent="-400050">
              <a:buAutoNum type="romanUcPeriod"/>
            </a:pPr>
            <a:endParaRPr lang="en-US" sz="2800" dirty="0" smtClean="0">
              <a:solidFill>
                <a:schemeClr val="bg2">
                  <a:lumMod val="25000"/>
                </a:schemeClr>
              </a:solidFill>
              <a:latin typeface="Arial" charset="0"/>
              <a:ea typeface="Arial" charset="0"/>
              <a:cs typeface="Arial" charset="0"/>
            </a:endParaRPr>
          </a:p>
          <a:p>
            <a:pPr marL="400050" indent="-400050">
              <a:buAutoNum type="romanUcPeriod"/>
            </a:pPr>
            <a:r>
              <a:rPr lang="en-US" sz="2800" dirty="0" smtClean="0">
                <a:solidFill>
                  <a:schemeClr val="bg2">
                    <a:lumMod val="25000"/>
                  </a:schemeClr>
                </a:solidFill>
                <a:latin typeface="Arial" charset="0"/>
                <a:ea typeface="Arial" charset="0"/>
                <a:cs typeface="Arial" charset="0"/>
              </a:rPr>
              <a:t>Students must contact the Supervisor to arrange an interview and must show award letter confirming they’re eligible for FWS. </a:t>
            </a: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339332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646" y="5734804"/>
            <a:ext cx="3429769" cy="992828"/>
          </a:xfrm>
          <a:prstGeom prst="rect">
            <a:avLst/>
          </a:prstGeom>
        </p:spPr>
      </p:pic>
      <p:sp>
        <p:nvSpPr>
          <p:cNvPr id="6" name="Right Triangle 5"/>
          <p:cNvSpPr/>
          <p:nvPr/>
        </p:nvSpPr>
        <p:spPr>
          <a:xfrm flipH="1">
            <a:off x="8740300" y="4041687"/>
            <a:ext cx="3451699" cy="2828668"/>
          </a:xfrm>
          <a:prstGeom prst="rtTriangle">
            <a:avLst/>
          </a:prstGeom>
          <a:solidFill>
            <a:srgbClr val="285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flipH="1">
            <a:off x="9881349" y="3632823"/>
            <a:ext cx="2323008" cy="3237532"/>
          </a:xfrm>
          <a:prstGeom prst="rtTriangle">
            <a:avLst/>
          </a:prstGeom>
          <a:solidFill>
            <a:srgbClr val="F271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txBox="1">
            <a:spLocks/>
          </p:cNvSpPr>
          <p:nvPr/>
        </p:nvSpPr>
        <p:spPr>
          <a:xfrm>
            <a:off x="1169645" y="300340"/>
            <a:ext cx="9852711" cy="1039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285093"/>
                </a:solidFill>
                <a:latin typeface="Minion Display" charset="0"/>
                <a:ea typeface="Minion Display" charset="0"/>
                <a:cs typeface="Minion Display" charset="0"/>
              </a:rPr>
              <a:t>IWA/GSP Job </a:t>
            </a:r>
            <a:r>
              <a:rPr lang="en-US" dirty="0" smtClean="0">
                <a:solidFill>
                  <a:srgbClr val="285093"/>
                </a:solidFill>
                <a:latin typeface="Minion Display" charset="0"/>
                <a:ea typeface="Minion Display" charset="0"/>
                <a:cs typeface="Minion Display" charset="0"/>
              </a:rPr>
              <a:t>Placement </a:t>
            </a:r>
            <a:r>
              <a:rPr lang="en-US" dirty="0" smtClean="0">
                <a:solidFill>
                  <a:srgbClr val="285093"/>
                </a:solidFill>
                <a:latin typeface="Minion Display" charset="0"/>
                <a:ea typeface="Minion Display" charset="0"/>
                <a:cs typeface="Minion Display" charset="0"/>
              </a:rPr>
              <a:t>Procedures</a:t>
            </a:r>
            <a:endParaRPr lang="en-US" dirty="0">
              <a:solidFill>
                <a:srgbClr val="285093"/>
              </a:solidFill>
              <a:latin typeface="Minion Display" charset="0"/>
              <a:ea typeface="Minion Display" charset="0"/>
              <a:cs typeface="Minion Display" charset="0"/>
            </a:endParaRPr>
          </a:p>
        </p:txBody>
      </p:sp>
      <p:sp>
        <p:nvSpPr>
          <p:cNvPr id="9" name="TextBox 8"/>
          <p:cNvSpPr txBox="1"/>
          <p:nvPr/>
        </p:nvSpPr>
        <p:spPr>
          <a:xfrm>
            <a:off x="1260021" y="1360585"/>
            <a:ext cx="9671958" cy="4401205"/>
          </a:xfrm>
          <a:prstGeom prst="rect">
            <a:avLst/>
          </a:prstGeom>
          <a:noFill/>
        </p:spPr>
        <p:txBody>
          <a:bodyPr wrap="square" rtlCol="0">
            <a:spAutoFit/>
          </a:bodyPr>
          <a:lstStyle/>
          <a:p>
            <a:pPr marL="571500" indent="-571500">
              <a:buAutoNum type="romanUcPeriod"/>
            </a:pPr>
            <a:r>
              <a:rPr lang="en-US" sz="2800" dirty="0" smtClean="0">
                <a:solidFill>
                  <a:schemeClr val="bg2">
                    <a:lumMod val="25000"/>
                  </a:schemeClr>
                </a:solidFill>
                <a:latin typeface="Arial" charset="0"/>
                <a:ea typeface="Arial" charset="0"/>
                <a:cs typeface="Arial" charset="0"/>
              </a:rPr>
              <a:t>Student must view IWA and/or GSP </a:t>
            </a:r>
            <a:r>
              <a:rPr lang="en-US" sz="2800" dirty="0" smtClean="0">
                <a:solidFill>
                  <a:schemeClr val="bg2">
                    <a:lumMod val="25000"/>
                  </a:schemeClr>
                </a:solidFill>
                <a:latin typeface="Arial" charset="0"/>
                <a:ea typeface="Arial" charset="0"/>
                <a:cs typeface="Arial" charset="0"/>
              </a:rPr>
              <a:t>job opportunities on our web page and select positions of interest. </a:t>
            </a:r>
          </a:p>
          <a:p>
            <a:pPr marL="571500" indent="-571500">
              <a:buAutoNum type="romanUcPeriod"/>
            </a:pPr>
            <a:endParaRPr lang="en-US" sz="2800" dirty="0" smtClean="0">
              <a:solidFill>
                <a:schemeClr val="bg2">
                  <a:lumMod val="25000"/>
                </a:schemeClr>
              </a:solidFill>
              <a:latin typeface="Arial" charset="0"/>
              <a:ea typeface="Arial" charset="0"/>
              <a:cs typeface="Arial" charset="0"/>
            </a:endParaRPr>
          </a:p>
          <a:p>
            <a:pPr marL="571500" indent="-571500">
              <a:buAutoNum type="romanUcPeriod"/>
            </a:pPr>
            <a:r>
              <a:rPr lang="en-US" sz="2800" dirty="0" smtClean="0">
                <a:solidFill>
                  <a:schemeClr val="bg2">
                    <a:lumMod val="25000"/>
                  </a:schemeClr>
                </a:solidFill>
                <a:latin typeface="Arial" charset="0"/>
                <a:ea typeface="Arial" charset="0"/>
                <a:cs typeface="Arial" charset="0"/>
              </a:rPr>
              <a:t>Student must visit the department or contact the </a:t>
            </a:r>
            <a:r>
              <a:rPr lang="en-US" sz="2800" dirty="0" smtClean="0">
                <a:solidFill>
                  <a:schemeClr val="bg2">
                    <a:lumMod val="25000"/>
                  </a:schemeClr>
                </a:solidFill>
                <a:latin typeface="Arial" charset="0"/>
                <a:ea typeface="Arial" charset="0"/>
                <a:cs typeface="Arial" charset="0"/>
              </a:rPr>
              <a:t>hiring </a:t>
            </a:r>
            <a:r>
              <a:rPr lang="en-US" sz="2800" dirty="0" smtClean="0">
                <a:latin typeface="Arial" charset="0"/>
                <a:ea typeface="Arial" charset="0"/>
                <a:cs typeface="Arial" charset="0"/>
              </a:rPr>
              <a:t>supervisor for an interview. </a:t>
            </a:r>
          </a:p>
          <a:p>
            <a:pPr marL="571500" indent="-571500">
              <a:buAutoNum type="romanUcPeriod"/>
            </a:pPr>
            <a:endParaRPr lang="en-US" sz="2800" dirty="0" smtClean="0">
              <a:latin typeface="Arial" charset="0"/>
              <a:ea typeface="Arial" charset="0"/>
              <a:cs typeface="Arial" charset="0"/>
            </a:endParaRPr>
          </a:p>
          <a:p>
            <a:pPr marL="571500" indent="-571500">
              <a:buAutoNum type="romanUcPeriod"/>
            </a:pPr>
            <a:r>
              <a:rPr lang="en-US" sz="2800" dirty="0" smtClean="0">
                <a:solidFill>
                  <a:srgbClr val="EE7D31"/>
                </a:solidFill>
                <a:latin typeface="Arial" charset="0"/>
                <a:ea typeface="Arial" charset="0"/>
                <a:cs typeface="Arial" charset="0"/>
              </a:rPr>
              <a:t>Supervisor</a:t>
            </a:r>
            <a:r>
              <a:rPr lang="en-US" sz="2800" dirty="0" smtClean="0">
                <a:solidFill>
                  <a:schemeClr val="bg2">
                    <a:lumMod val="25000"/>
                  </a:schemeClr>
                </a:solidFill>
                <a:latin typeface="Arial" charset="0"/>
                <a:ea typeface="Arial" charset="0"/>
                <a:cs typeface="Arial" charset="0"/>
              </a:rPr>
              <a:t> must complete a </a:t>
            </a:r>
            <a:r>
              <a:rPr lang="en-US" sz="2800" u="sng" dirty="0" smtClean="0">
                <a:solidFill>
                  <a:srgbClr val="EE7D31"/>
                </a:solidFill>
                <a:latin typeface="Arial" charset="0"/>
                <a:ea typeface="Arial" charset="0"/>
                <a:cs typeface="Arial" charset="0"/>
              </a:rPr>
              <a:t>Personnel Action Request Form (PARF) </a:t>
            </a:r>
            <a:r>
              <a:rPr lang="en-US" dirty="0" smtClean="0">
                <a:solidFill>
                  <a:schemeClr val="bg2">
                    <a:lumMod val="25000"/>
                  </a:schemeClr>
                </a:solidFill>
                <a:latin typeface="Arial" charset="0"/>
                <a:ea typeface="Arial" charset="0"/>
                <a:cs typeface="Arial" charset="0"/>
              </a:rPr>
              <a:t>(contact Ms. Upsher-Nixon for forms) </a:t>
            </a:r>
            <a:r>
              <a:rPr lang="en-US" sz="2800" dirty="0">
                <a:solidFill>
                  <a:schemeClr val="bg2">
                    <a:lumMod val="25000"/>
                  </a:schemeClr>
                </a:solidFill>
                <a:latin typeface="Arial" charset="0"/>
                <a:ea typeface="Arial" charset="0"/>
                <a:cs typeface="Arial" charset="0"/>
              </a:rPr>
              <a:t> </a:t>
            </a:r>
            <a:r>
              <a:rPr lang="en-US" sz="2800" dirty="0" smtClean="0">
                <a:solidFill>
                  <a:schemeClr val="bg2">
                    <a:lumMod val="25000"/>
                  </a:schemeClr>
                </a:solidFill>
                <a:latin typeface="Arial" charset="0"/>
                <a:ea typeface="Arial" charset="0"/>
                <a:cs typeface="Arial" charset="0"/>
              </a:rPr>
              <a:t>for each student they choose to hire and forward either the Budget Office (IWA) or Grant Accountant (GSP) for approval. </a:t>
            </a:r>
            <a:endParaRPr lang="en-US" sz="2800" dirty="0">
              <a:solidFill>
                <a:schemeClr val="bg2">
                  <a:lumMod val="25000"/>
                </a:schemeClr>
              </a:solidFill>
              <a:latin typeface="Arial" charset="0"/>
              <a:ea typeface="Arial" charset="0"/>
              <a:cs typeface="Arial" charset="0"/>
            </a:endParaRPr>
          </a:p>
        </p:txBody>
      </p:sp>
      <p:sp>
        <p:nvSpPr>
          <p:cNvPr id="13" name="TextBox 12"/>
          <p:cNvSpPr txBox="1"/>
          <p:nvPr/>
        </p:nvSpPr>
        <p:spPr>
          <a:xfrm>
            <a:off x="1502861" y="6414838"/>
            <a:ext cx="1866240" cy="246221"/>
          </a:xfrm>
          <a:prstGeom prst="rect">
            <a:avLst/>
          </a:prstGeom>
          <a:noFill/>
        </p:spPr>
        <p:txBody>
          <a:bodyPr wrap="square" rtlCol="0">
            <a:spAutoFit/>
          </a:bodyPr>
          <a:lstStyle/>
          <a:p>
            <a:pPr algn="r"/>
            <a:r>
              <a:rPr lang="en-US" sz="1000" i="1" dirty="0" smtClean="0">
                <a:solidFill>
                  <a:srgbClr val="285093"/>
                </a:solidFill>
                <a:latin typeface="Arial" charset="0"/>
                <a:ea typeface="Arial" charset="0"/>
                <a:cs typeface="Arial" charset="0"/>
              </a:rPr>
              <a:t>www.lincoln.edu</a:t>
            </a:r>
            <a:endParaRPr lang="en-US" sz="1000" i="1" dirty="0">
              <a:solidFill>
                <a:srgbClr val="285093"/>
              </a:solidFill>
              <a:latin typeface="Arial" charset="0"/>
              <a:ea typeface="Arial" charset="0"/>
              <a:cs typeface="Arial" charset="0"/>
            </a:endParaRPr>
          </a:p>
        </p:txBody>
      </p:sp>
    </p:spTree>
    <p:extLst>
      <p:ext uri="{BB962C8B-B14F-4D97-AF65-F5344CB8AC3E}">
        <p14:creationId xmlns:p14="http://schemas.microsoft.com/office/powerpoint/2010/main" val="2186091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1358</Words>
  <Application>Microsoft Office PowerPoint</Application>
  <PresentationFormat>Custom</PresentationFormat>
  <Paragraphs>171</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Lincoln University Office of Career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Kimberly Hanna-Hall</dc:creator>
  <cp:lastModifiedBy>Upsher-Nixon, Sandra</cp:lastModifiedBy>
  <cp:revision>41</cp:revision>
  <dcterms:created xsi:type="dcterms:W3CDTF">2018-06-20T18:04:36Z</dcterms:created>
  <dcterms:modified xsi:type="dcterms:W3CDTF">2018-08-07T15:30:14Z</dcterms:modified>
</cp:coreProperties>
</file>