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2"/>
  </p:notesMasterIdLst>
  <p:sldIdLst>
    <p:sldId id="256" r:id="rId2"/>
    <p:sldId id="257" r:id="rId3"/>
    <p:sldId id="258" r:id="rId4"/>
    <p:sldId id="283"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0" r:id="rId26"/>
    <p:sldId id="281" r:id="rId27"/>
    <p:sldId id="282" r:id="rId28"/>
    <p:sldId id="286" r:id="rId29"/>
    <p:sldId id="287" r:id="rId30"/>
    <p:sldId id="288" r:id="rId31"/>
  </p:sldIdLst>
  <p:sldSz cx="9144000" cy="5143500" type="screen16x9"/>
  <p:notesSz cx="6858000" cy="9144000"/>
  <p:embeddedFontLst>
    <p:embeddedFont>
      <p:font typeface="Nunito" charset="0"/>
      <p:regular r:id="rId33"/>
      <p:bold r:id="rId34"/>
      <p:italic r:id="rId35"/>
      <p:boldItalic r:id="rId36"/>
    </p:embeddedFont>
    <p:embeddedFont>
      <p:font typeface="Calibri" pitchFamily="34" charset="0"/>
      <p:regular r:id="rId37"/>
      <p:bold r:id="rId38"/>
      <p:italic r:id="rId39"/>
      <p:boldItalic r:id="rId4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0" d="100"/>
          <a:sy n="90" d="100"/>
        </p:scale>
        <p:origin x="-816" y="-108"/>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2.fntdata"/><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font" Target="fonts/font5.fntdata"/><Relationship Id="rId40"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 xmlns:p14="http://schemas.microsoft.com/office/powerpoint/2010/main" val="212504633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google.com/url?sa=t&amp;rct=j&amp;q=&amp;esrc=s&amp;source=web&amp;cd=2&amp;cad=rja&amp;uact=8&amp;ved=0ahUKEwiNpL_M6KrXAhVo6IMKHbKvA9EQFggtMAE&amp;url=https://www.ixl.com/ela/grade-9/identify-appeals-to-ethos-pathos-and-logos-in-advertisements&amp;usg=AOvVaw3MmrxfIgV34I9PYFCqSqk-"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2843658f42_0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2843658f42_0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2843658f42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2843658f42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2843658f42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2843658f42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2843658f42_0_1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2843658f42_0_1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2843658f42_0_2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2843658f42_0_2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2843658f42_0_2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2843658f42_0_2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2843658f42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2843658f42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2843658f42_0_2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2843658f42_0_2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2843658f42_0_2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2843658f42_0_2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2843658f42_0_2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2843658f42_0_2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843658f42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2843658f42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2843658f42_0_2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2843658f42_0_2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2843658f42_0_2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g2843658f42_0_2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843658f42_0_2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843658f42_0_2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2843658f42_0_2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2843658f42_0_2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ethos,pathos,logos quiz</a:t>
            </a:r>
            <a:r>
              <a:rPr lang="en"/>
              <a:t>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843658f42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2843658f42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*Including a well-thought-out warrant or bridge is essential to writing a good argumentative essay or paper.</a:t>
            </a:r>
            <a:br>
              <a:rPr lang="en"/>
            </a:br>
            <a:r>
              <a:rPr lang="en"/>
              <a:t>*Don't avoid the opposing side of an argument. Instead, include the opposing side as a counterclaim. Find out what the other side is saying and respond to it within your own argument. This is important so that the audience is not swayed by weak, but unrefuted, arguments.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843658f42_0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843658f42_0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2843658f42_0_1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2843658f42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2843658f42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2843658f42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2843658f42_0_1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2843658f42_0_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2843658f42_0_1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2843658f42_0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2843658f42_0_1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2843658f42_0_1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Google Shape;35;p2"/>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Google Shape;36;p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 name="Google Shape;119;p11"/>
          <p:cNvSpPr txBox="1">
            <a:spLocks noGrp="1"/>
          </p:cNvSpPr>
          <p:nvPr>
            <p:ph type="title" hasCustomPrompt="1"/>
          </p:nvPr>
        </p:nvSpPr>
        <p:spPr>
          <a:xfrm>
            <a:off x="1385850" y="1383850"/>
            <a:ext cx="6372300" cy="13797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a:endParaRPr/>
          </a:p>
        </p:txBody>
      </p:sp>
      <p:sp>
        <p:nvSpPr>
          <p:cNvPr id="121" name="Google Shape;121;p1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Google Shape;123;p1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47;p3"/>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Google Shape;48;p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Google Shape;54;p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Google Shape;61;p5"/>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2" name="Google Shape;62;p5"/>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3" name="Google Shape;63;p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Google Shape;69;p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7"/>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Google Shape;75;p7"/>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76" name="Google Shape;76;p7"/>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8"/>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8"/>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Google Shape;94;p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Google Shape;100;p9"/>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Google Shape;101;p9"/>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02" name="Google Shape;102;p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0"/>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lstStyle>
            <a:lvl1pPr marL="457200" lvl="0" indent="-228600">
              <a:lnSpc>
                <a:spcPct val="100000"/>
              </a:lnSpc>
              <a:spcBef>
                <a:spcPts val="0"/>
              </a:spcBef>
              <a:spcAft>
                <a:spcPts val="0"/>
              </a:spcAft>
              <a:buSzPts val="1300"/>
              <a:buNone/>
              <a:defRPr/>
            </a:lvl1pPr>
          </a:lstStyle>
          <a:p>
            <a:endParaRPr/>
          </a:p>
        </p:txBody>
      </p:sp>
      <p:sp>
        <p:nvSpPr>
          <p:cNvPr id="108" name="Google Shape;108;p10"/>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www.washingtonpost.com/wp-srv/national/longterm/juvmurders/stories/adultcrime.htm?noredirect=on"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3"/>
          <p:cNvSpPr txBox="1">
            <a:spLocks noGrp="1"/>
          </p:cNvSpPr>
          <p:nvPr>
            <p:ph type="ctrTitle"/>
          </p:nvPr>
        </p:nvSpPr>
        <p:spPr>
          <a:xfrm>
            <a:off x="1858703" y="1352550"/>
            <a:ext cx="5361300" cy="1918383"/>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400" dirty="0"/>
              <a:t>Claim and Evidence Workshop</a:t>
            </a:r>
            <a:endParaRPr sz="4400"/>
          </a:p>
        </p:txBody>
      </p:sp>
      <p:sp>
        <p:nvSpPr>
          <p:cNvPr id="129" name="Google Shape;129;p13"/>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smtClean="0"/>
              <a:t>Lyn’Nazia Davis, Marcos Castillo, and Gamie</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1"/>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Counterclaim</a:t>
            </a:r>
            <a:endParaRPr/>
          </a:p>
        </p:txBody>
      </p:sp>
      <p:sp>
        <p:nvSpPr>
          <p:cNvPr id="176" name="Google Shape;176;p21"/>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dirty="0"/>
              <a:t>Instead of focusing on cars, which still encourages a culture of driving even if it cuts down on pollution, the nation should focus on building and encouraging </a:t>
            </a:r>
            <a:r>
              <a:rPr lang="en" sz="2400" dirty="0" smtClean="0"/>
              <a:t>the use </a:t>
            </a:r>
            <a:r>
              <a:rPr lang="en" sz="2400" dirty="0"/>
              <a:t>of mass transit systems. </a:t>
            </a: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2"/>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Rebuttal</a:t>
            </a:r>
            <a:endParaRPr/>
          </a:p>
        </p:txBody>
      </p:sp>
      <p:sp>
        <p:nvSpPr>
          <p:cNvPr id="182" name="Google Shape;182;p22"/>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a:t>While mass transit is an environmentally sound idea that should be encouraged, it is not feasible in many rural and suburban areas, or for people who must commute to work; thus hybrid cars are a better solution for much of the nation's population.</a:t>
            </a:r>
            <a:br>
              <a:rPr lang="en" sz="2400"/>
            </a:b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3"/>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Organizing a Rebuttal</a:t>
            </a:r>
            <a:endParaRPr/>
          </a:p>
        </p:txBody>
      </p:sp>
      <p:sp>
        <p:nvSpPr>
          <p:cNvPr id="188" name="Google Shape;188;p23"/>
          <p:cNvSpPr txBox="1">
            <a:spLocks noGrp="1"/>
          </p:cNvSpPr>
          <p:nvPr>
            <p:ph type="body" idx="1"/>
          </p:nvPr>
        </p:nvSpPr>
        <p:spPr>
          <a:xfrm>
            <a:off x="609600" y="1581150"/>
            <a:ext cx="8001000" cy="3200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dirty="0"/>
              <a:t>When you rebut or refute an opposing position, use the following three-part organization:</a:t>
            </a:r>
            <a:endParaRPr sz="1800"/>
          </a:p>
          <a:p>
            <a:pPr marL="0" lvl="0" indent="0" algn="l" rtl="0">
              <a:spcBef>
                <a:spcPts val="1600"/>
              </a:spcBef>
              <a:spcAft>
                <a:spcPts val="1600"/>
              </a:spcAft>
              <a:buNone/>
            </a:pPr>
            <a:r>
              <a:rPr lang="en" sz="1800" b="1" dirty="0"/>
              <a:t>The opponent’s argument: </a:t>
            </a:r>
            <a:r>
              <a:rPr lang="en" sz="1800" dirty="0"/>
              <a:t>Usually, you should not assume that your reader has read or remembered the argument you are refuting. Thus at the beginning of your paragraph, you need to state, accurately and fairly, the main points of the argument you will refute.</a:t>
            </a:r>
            <a:endParaRPr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Organizing a Rebuttal</a:t>
            </a:r>
            <a:endParaRPr/>
          </a:p>
        </p:txBody>
      </p:sp>
      <p:sp>
        <p:nvSpPr>
          <p:cNvPr id="194" name="Google Shape;194;p2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b="1"/>
              <a:t>Your position: </a:t>
            </a:r>
            <a:r>
              <a:rPr lang="en" sz="2400"/>
              <a:t>Next, make clear the nature of your disagreement with the argument or position you are refuting. Your position might assert, for example, that a writer has not proved his assertion because he has provided evidence that is outdated, or that the argument is filled with fallacies.</a:t>
            </a:r>
            <a:endParaRPr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Organizing a Rebuttal</a:t>
            </a:r>
            <a:endParaRPr/>
          </a:p>
        </p:txBody>
      </p:sp>
      <p:sp>
        <p:nvSpPr>
          <p:cNvPr id="200" name="Google Shape;200;p25"/>
          <p:cNvSpPr txBox="1">
            <a:spLocks noGrp="1"/>
          </p:cNvSpPr>
          <p:nvPr>
            <p:ph type="body" idx="1"/>
          </p:nvPr>
        </p:nvSpPr>
        <p:spPr>
          <a:xfrm>
            <a:off x="819150" y="1694000"/>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b="1"/>
              <a:t>Your refutation:</a:t>
            </a:r>
            <a:r>
              <a:rPr lang="en" sz="2400"/>
              <a:t> The specifics of your counter argument will depend upon the nature of your disagreement. If you challenge the writer’s evidence, then you must present the more recent evidence. If you challenge assumptions, then you must explain why they do not hold up. If your position is that the piece is filled with fallacies, then you must present and explain each fallacy.</a:t>
            </a:r>
            <a:endParaRPr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highlight>
                  <a:srgbClr val="FFFFFF"/>
                </a:highlight>
                <a:latin typeface="Calibri"/>
                <a:ea typeface="Calibri"/>
                <a:cs typeface="Calibri"/>
                <a:sym typeface="Calibri"/>
              </a:rPr>
              <a:t>Organizing </a:t>
            </a:r>
            <a:r>
              <a:rPr lang="en" sz="2400" dirty="0" smtClean="0">
                <a:highlight>
                  <a:srgbClr val="FFFFFF"/>
                </a:highlight>
                <a:latin typeface="Calibri"/>
                <a:ea typeface="Calibri"/>
                <a:cs typeface="Calibri"/>
                <a:sym typeface="Calibri"/>
              </a:rPr>
              <a:t>Claim </a:t>
            </a:r>
            <a:r>
              <a:rPr lang="en" sz="2400" dirty="0">
                <a:highlight>
                  <a:srgbClr val="FFFFFF"/>
                </a:highlight>
                <a:latin typeface="Calibri"/>
                <a:ea typeface="Calibri"/>
                <a:cs typeface="Calibri"/>
                <a:sym typeface="Calibri"/>
              </a:rPr>
              <a:t>and </a:t>
            </a:r>
            <a:r>
              <a:rPr lang="en" sz="2400" dirty="0" smtClean="0">
                <a:highlight>
                  <a:srgbClr val="FFFFFF"/>
                </a:highlight>
                <a:latin typeface="Calibri"/>
                <a:ea typeface="Calibri"/>
                <a:cs typeface="Calibri"/>
                <a:sym typeface="Calibri"/>
              </a:rPr>
              <a:t>Evidence: Using </a:t>
            </a:r>
            <a:r>
              <a:rPr lang="en" sz="2400" dirty="0" smtClean="0">
                <a:highlight>
                  <a:srgbClr val="FFFFFF"/>
                </a:highlight>
                <a:latin typeface="Calibri"/>
                <a:ea typeface="Calibri"/>
                <a:cs typeface="Calibri"/>
                <a:sym typeface="Calibri"/>
              </a:rPr>
              <a:t>Induction</a:t>
            </a:r>
            <a:r>
              <a:rPr lang="en" sz="2400" dirty="0" smtClean="0">
                <a:highlight>
                  <a:srgbClr val="FFFFFF"/>
                </a:highlight>
                <a:latin typeface="Calibri"/>
                <a:ea typeface="Calibri"/>
                <a:cs typeface="Calibri"/>
                <a:sym typeface="Calibri"/>
              </a:rPr>
              <a:t> </a:t>
            </a:r>
            <a:r>
              <a:rPr lang="en" sz="2400" dirty="0" smtClean="0">
                <a:highlight>
                  <a:srgbClr val="FFFFFF"/>
                </a:highlight>
                <a:latin typeface="Calibri"/>
                <a:ea typeface="Calibri"/>
                <a:cs typeface="Calibri"/>
                <a:sym typeface="Calibri"/>
              </a:rPr>
              <a:t>Reasoning:</a:t>
            </a:r>
            <a:endParaRPr sz="2400">
              <a:latin typeface="Calibri"/>
              <a:ea typeface="Calibri"/>
              <a:cs typeface="Calibri"/>
              <a:sym typeface="Calibri"/>
            </a:endParaRPr>
          </a:p>
        </p:txBody>
      </p:sp>
      <p:sp>
        <p:nvSpPr>
          <p:cNvPr id="206" name="Google Shape;206;p26"/>
          <p:cNvSpPr txBox="1">
            <a:spLocks noGrp="1"/>
          </p:cNvSpPr>
          <p:nvPr>
            <p:ph type="body" idx="1"/>
          </p:nvPr>
        </p:nvSpPr>
        <p:spPr>
          <a:xfrm>
            <a:off x="609600" y="1990724"/>
            <a:ext cx="8001000" cy="2638425"/>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b="1" i="1" dirty="0">
                <a:solidFill>
                  <a:srgbClr val="000000"/>
                </a:solidFill>
                <a:highlight>
                  <a:srgbClr val="FFFFFF"/>
                </a:highlight>
              </a:rPr>
              <a:t>Induction</a:t>
            </a:r>
            <a:r>
              <a:rPr lang="en" sz="2400" dirty="0">
                <a:solidFill>
                  <a:srgbClr val="000000"/>
                </a:solidFill>
                <a:highlight>
                  <a:srgbClr val="FFFFFF"/>
                </a:highlight>
              </a:rPr>
              <a:t> is the type of </a:t>
            </a:r>
            <a:r>
              <a:rPr lang="en" sz="2400" dirty="0" smtClean="0">
                <a:solidFill>
                  <a:srgbClr val="000000"/>
                </a:solidFill>
                <a:highlight>
                  <a:srgbClr val="FFFFFF"/>
                </a:highlight>
              </a:rPr>
              <a:t>bottom-up reasoning </a:t>
            </a:r>
            <a:r>
              <a:rPr lang="en" sz="2400" dirty="0">
                <a:solidFill>
                  <a:srgbClr val="000000"/>
                </a:solidFill>
                <a:highlight>
                  <a:srgbClr val="FFFFFF"/>
                </a:highlight>
              </a:rPr>
              <a:t>that moves from specific facts to a general conclusion. When you use induction in your paper, you will state your thesis (which is actually the conclusion you have come to after looking at all the facts) and then support your thesis with the facts. </a:t>
            </a:r>
            <a:endParaRPr lang="en" sz="2400" dirty="0" smtClean="0">
              <a:solidFill>
                <a:srgbClr val="000000"/>
              </a:solidFill>
              <a:highlight>
                <a:srgbClr val="FFFFFF"/>
              </a:highlight>
            </a:endParaRPr>
          </a:p>
          <a:p>
            <a:pPr marL="0" lvl="0" indent="0" algn="l" rtl="0">
              <a:spcBef>
                <a:spcPts val="0"/>
              </a:spcBef>
              <a:spcAft>
                <a:spcPts val="1600"/>
              </a:spcAft>
              <a:buNone/>
            </a:pPr>
            <a:endParaRPr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7"/>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Induction Example</a:t>
            </a:r>
            <a:endParaRPr/>
          </a:p>
        </p:txBody>
      </p:sp>
      <p:pic>
        <p:nvPicPr>
          <p:cNvPr id="212" name="Google Shape;212;p27" descr="induction example.PNG"/>
          <p:cNvPicPr preferRelativeResize="0"/>
          <p:nvPr/>
        </p:nvPicPr>
        <p:blipFill>
          <a:blip r:embed="rId3">
            <a:alphaModFix/>
          </a:blip>
          <a:stretch>
            <a:fillRect/>
          </a:stretch>
        </p:blipFill>
        <p:spPr>
          <a:xfrm>
            <a:off x="504650" y="581125"/>
            <a:ext cx="6930776" cy="3338325"/>
          </a:xfrm>
          <a:prstGeom prst="rect">
            <a:avLst/>
          </a:prstGeom>
          <a:noFill/>
          <a:ln w="9525" cap="flat" cmpd="sng">
            <a:solidFill>
              <a:schemeClr val="lt1"/>
            </a:solidFill>
            <a:prstDash val="solid"/>
            <a:round/>
            <a:headEnd type="none" w="sm" len="sm"/>
            <a:tailEnd type="none" w="sm" len="sm"/>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8"/>
          <p:cNvSpPr txBox="1">
            <a:spLocks noGrp="1"/>
          </p:cNvSpPr>
          <p:nvPr>
            <p:ph type="title"/>
          </p:nvPr>
        </p:nvSpPr>
        <p:spPr>
          <a:xfrm>
            <a:off x="838200" y="28575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latin typeface="Calibri"/>
                <a:ea typeface="Calibri"/>
                <a:cs typeface="Calibri"/>
                <a:sym typeface="Calibri"/>
              </a:rPr>
              <a:t>Organizing </a:t>
            </a:r>
            <a:r>
              <a:rPr lang="en" dirty="0" smtClean="0">
                <a:latin typeface="Calibri"/>
                <a:ea typeface="Calibri"/>
                <a:cs typeface="Calibri"/>
                <a:sym typeface="Calibri"/>
              </a:rPr>
              <a:t>Claim </a:t>
            </a:r>
            <a:r>
              <a:rPr lang="en" dirty="0">
                <a:latin typeface="Calibri"/>
                <a:ea typeface="Calibri"/>
                <a:cs typeface="Calibri"/>
                <a:sym typeface="Calibri"/>
              </a:rPr>
              <a:t>and </a:t>
            </a:r>
            <a:r>
              <a:rPr lang="en" dirty="0" smtClean="0">
                <a:latin typeface="Calibri"/>
                <a:ea typeface="Calibri"/>
                <a:cs typeface="Calibri"/>
                <a:sym typeface="Calibri"/>
              </a:rPr>
              <a:t>Evidence</a:t>
            </a:r>
            <a:r>
              <a:rPr lang="en" dirty="0">
                <a:latin typeface="Calibri"/>
                <a:ea typeface="Calibri"/>
                <a:cs typeface="Calibri"/>
                <a:sym typeface="Calibri"/>
              </a:rPr>
              <a:t>:</a:t>
            </a:r>
            <a:r>
              <a:rPr lang="en" dirty="0" smtClean="0">
                <a:latin typeface="Calibri"/>
                <a:ea typeface="Calibri"/>
                <a:cs typeface="Calibri"/>
                <a:sym typeface="Calibri"/>
              </a:rPr>
              <a:t> Using </a:t>
            </a:r>
            <a:r>
              <a:rPr lang="en" dirty="0">
                <a:latin typeface="Calibri"/>
                <a:ea typeface="Calibri"/>
                <a:cs typeface="Calibri"/>
                <a:sym typeface="Calibri"/>
              </a:rPr>
              <a:t>deductive </a:t>
            </a:r>
            <a:r>
              <a:rPr lang="en" dirty="0" smtClean="0">
                <a:latin typeface="Calibri"/>
                <a:ea typeface="Calibri"/>
                <a:cs typeface="Calibri"/>
                <a:sym typeface="Calibri"/>
              </a:rPr>
              <a:t>Reasoning</a:t>
            </a:r>
            <a:endParaRPr>
              <a:latin typeface="Calibri"/>
              <a:ea typeface="Calibri"/>
              <a:cs typeface="Calibri"/>
              <a:sym typeface="Calibri"/>
            </a:endParaRPr>
          </a:p>
        </p:txBody>
      </p:sp>
      <p:sp>
        <p:nvSpPr>
          <p:cNvPr id="218" name="Google Shape;218;p28"/>
          <p:cNvSpPr txBox="1">
            <a:spLocks noGrp="1"/>
          </p:cNvSpPr>
          <p:nvPr>
            <p:ph type="body" idx="1"/>
          </p:nvPr>
        </p:nvSpPr>
        <p:spPr>
          <a:xfrm>
            <a:off x="304800" y="1352550"/>
            <a:ext cx="8534400" cy="3505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800" b="1" dirty="0" smtClean="0"/>
              <a:t>Deduction: </a:t>
            </a:r>
            <a:r>
              <a:rPr lang="en" sz="1800" dirty="0" smtClean="0"/>
              <a:t>When </a:t>
            </a:r>
            <a:r>
              <a:rPr lang="en" sz="1800" dirty="0"/>
              <a:t>you use deduction in an argument, you begin with general premises and move to a specific conclusion. There is a precise pattern you must use when you reason deductively. This pattern is called syllogistic reasoning (the syllogism). </a:t>
            </a:r>
            <a:r>
              <a:rPr lang="en" sz="1800" dirty="0" smtClean="0"/>
              <a:t> Deductive reasnoning is known as a top-down reasoning since it starts with a premise and then uses evidence to support it.</a:t>
            </a:r>
          </a:p>
          <a:p>
            <a:pPr marL="0" lvl="0" indent="0" algn="l" rtl="0">
              <a:spcBef>
                <a:spcPts val="0"/>
              </a:spcBef>
              <a:spcAft>
                <a:spcPts val="1600"/>
              </a:spcAft>
              <a:buNone/>
            </a:pPr>
            <a:r>
              <a:rPr lang="en" sz="1800" dirty="0" smtClean="0"/>
              <a:t>Syllogistic </a:t>
            </a:r>
            <a:r>
              <a:rPr lang="en" sz="1800" dirty="0"/>
              <a:t>reasoning (deduction) is organized in three steps</a:t>
            </a:r>
            <a:r>
              <a:rPr lang="en" sz="1800" dirty="0" smtClean="0"/>
              <a:t>:</a:t>
            </a:r>
            <a:r>
              <a:rPr lang="en" sz="1800" dirty="0"/>
              <a:t/>
            </a:r>
            <a:br>
              <a:rPr lang="en" sz="1800" dirty="0"/>
            </a:br>
            <a:r>
              <a:rPr lang="en" sz="1800" dirty="0"/>
              <a:t>Major premise</a:t>
            </a:r>
            <a:br>
              <a:rPr lang="en" sz="1800" dirty="0"/>
            </a:br>
            <a:r>
              <a:rPr lang="en" sz="1800" dirty="0"/>
              <a:t>Minor premise</a:t>
            </a:r>
            <a:br>
              <a:rPr lang="en" sz="1800" dirty="0"/>
            </a:br>
            <a:r>
              <a:rPr lang="en" sz="1800" dirty="0"/>
              <a:t>Conclusion</a:t>
            </a:r>
            <a:endParaRPr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9"/>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Deduction Example </a:t>
            </a:r>
            <a:endParaRPr/>
          </a:p>
        </p:txBody>
      </p:sp>
      <p:pic>
        <p:nvPicPr>
          <p:cNvPr id="224" name="Google Shape;224;p29" descr="deduction example.PNG"/>
          <p:cNvPicPr preferRelativeResize="0"/>
          <p:nvPr/>
        </p:nvPicPr>
        <p:blipFill>
          <a:blip r:embed="rId3">
            <a:alphaModFix/>
          </a:blip>
          <a:stretch>
            <a:fillRect/>
          </a:stretch>
        </p:blipFill>
        <p:spPr>
          <a:xfrm>
            <a:off x="616900" y="754200"/>
            <a:ext cx="7910226" cy="289322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Calibri"/>
                <a:ea typeface="Calibri"/>
                <a:cs typeface="Calibri"/>
                <a:sym typeface="Calibri"/>
              </a:rPr>
              <a:t>Using Research and Evidence</a:t>
            </a:r>
            <a:endParaRPr>
              <a:latin typeface="Calibri"/>
              <a:ea typeface="Calibri"/>
              <a:cs typeface="Calibri"/>
              <a:sym typeface="Calibri"/>
            </a:endParaRPr>
          </a:p>
        </p:txBody>
      </p:sp>
      <p:sp>
        <p:nvSpPr>
          <p:cNvPr id="230" name="Google Shape;230;p30"/>
          <p:cNvSpPr txBox="1">
            <a:spLocks noGrp="1"/>
          </p:cNvSpPr>
          <p:nvPr>
            <p:ph type="body" idx="1"/>
          </p:nvPr>
        </p:nvSpPr>
        <p:spPr>
          <a:xfrm>
            <a:off x="819150" y="1800200"/>
            <a:ext cx="7505700" cy="2868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800" dirty="0" smtClean="0"/>
              <a:t>First-hand </a:t>
            </a:r>
            <a:r>
              <a:rPr lang="en" sz="1800" dirty="0"/>
              <a:t>research is research you have conducted yourself such as interviews, experiments, surveys, or personal experience and anecdotes.</a:t>
            </a:r>
            <a:br>
              <a:rPr lang="en" sz="1800" dirty="0"/>
            </a:br>
            <a:r>
              <a:rPr lang="en" sz="1800" dirty="0"/>
              <a:t/>
            </a:r>
            <a:br>
              <a:rPr lang="en" sz="1800" dirty="0"/>
            </a:br>
            <a:r>
              <a:rPr lang="en" sz="1800" dirty="0" smtClean="0"/>
              <a:t>Second-hand </a:t>
            </a:r>
            <a:r>
              <a:rPr lang="en" sz="1800" dirty="0"/>
              <a:t>research is research you are getting from various texts that has been supplied and compiled by others such as books, periodicals, and Web sites.</a:t>
            </a:r>
            <a:br>
              <a:rPr lang="en" sz="1800" dirty="0"/>
            </a:br>
            <a:r>
              <a:rPr lang="en" sz="1800" dirty="0"/>
              <a:t/>
            </a:r>
            <a:br>
              <a:rPr lang="en" sz="1800" dirty="0"/>
            </a:br>
            <a:r>
              <a:rPr lang="en" sz="1800" dirty="0"/>
              <a:t>Regardless of what type of sources you use, </a:t>
            </a:r>
            <a:r>
              <a:rPr lang="en" sz="1800" dirty="0" smtClean="0"/>
              <a:t>the sources </a:t>
            </a:r>
            <a:r>
              <a:rPr lang="en" sz="1800" dirty="0"/>
              <a:t>must be credible. In other words, your sources must be reliable, accurate, and trustworthy.</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to Construct an Argument</a:t>
            </a:r>
            <a:endParaRPr/>
          </a:p>
        </p:txBody>
      </p:sp>
      <p:sp>
        <p:nvSpPr>
          <p:cNvPr id="135" name="Google Shape;135;p1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dirty="0"/>
              <a:t>Use an organizational structure that arranges the argument in a way that will make sense to the reader. The Toulmin Method of logic is a common and easy to use formula for organizing an argument.</a:t>
            </a:r>
            <a:endParaRPr sz="1800"/>
          </a:p>
          <a:p>
            <a:pPr marL="0" lvl="0" indent="0" algn="l" rtl="0">
              <a:spcBef>
                <a:spcPts val="1600"/>
              </a:spcBef>
              <a:spcAft>
                <a:spcPts val="1600"/>
              </a:spcAft>
              <a:buNone/>
            </a:pPr>
            <a:endParaRPr sz="1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1"/>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Calibri"/>
                <a:ea typeface="Calibri"/>
                <a:cs typeface="Calibri"/>
                <a:sym typeface="Calibri"/>
              </a:rPr>
              <a:t>Using Research and Evidence</a:t>
            </a:r>
            <a:endParaRPr>
              <a:latin typeface="Calibri"/>
              <a:ea typeface="Calibri"/>
              <a:cs typeface="Calibri"/>
              <a:sym typeface="Calibri"/>
            </a:endParaRPr>
          </a:p>
        </p:txBody>
      </p:sp>
      <p:sp>
        <p:nvSpPr>
          <p:cNvPr id="236" name="Google Shape;236;p31"/>
          <p:cNvSpPr txBox="1">
            <a:spLocks noGrp="1"/>
          </p:cNvSpPr>
          <p:nvPr>
            <p:ph type="body" idx="1"/>
          </p:nvPr>
        </p:nvSpPr>
        <p:spPr>
          <a:xfrm>
            <a:off x="819150" y="1990725"/>
            <a:ext cx="7505700" cy="2769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b="1">
                <a:solidFill>
                  <a:srgbClr val="000000"/>
                </a:solidFill>
                <a:highlight>
                  <a:srgbClr val="FFFFFF"/>
                </a:highlight>
              </a:rPr>
              <a:t>Who is the author?</a:t>
            </a:r>
            <a:r>
              <a:rPr lang="en" sz="2400">
                <a:solidFill>
                  <a:srgbClr val="000000"/>
                </a:solidFill>
                <a:highlight>
                  <a:srgbClr val="FFFFFF"/>
                </a:highlight>
              </a:rPr>
              <a:t> Credible sources are written by authors respected in their fields of study. Responsible, credible authors will cite their sources so that you can check the accuracy of and support for what they've written. (This is also a good way to find more sources for your own research.)</a:t>
            </a:r>
            <a:endParaRPr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2"/>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Calibri"/>
                <a:ea typeface="Calibri"/>
                <a:cs typeface="Calibri"/>
                <a:sym typeface="Calibri"/>
              </a:rPr>
              <a:t>Using Research and Evidence</a:t>
            </a:r>
            <a:endParaRPr/>
          </a:p>
        </p:txBody>
      </p:sp>
      <p:sp>
        <p:nvSpPr>
          <p:cNvPr id="242" name="Google Shape;242;p32"/>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b="1">
                <a:solidFill>
                  <a:srgbClr val="000000"/>
                </a:solidFill>
                <a:highlight>
                  <a:srgbClr val="FFFFFF"/>
                </a:highlight>
              </a:rPr>
              <a:t>How recent is the source?</a:t>
            </a:r>
            <a:r>
              <a:rPr lang="en" sz="2400">
                <a:solidFill>
                  <a:srgbClr val="000000"/>
                </a:solidFill>
                <a:highlight>
                  <a:srgbClr val="FFFFFF"/>
                </a:highlight>
              </a:rPr>
              <a:t> The choice to seek recent sources depends on your topic. </a:t>
            </a:r>
            <a:endParaRPr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33"/>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Calibri"/>
                <a:ea typeface="Calibri"/>
                <a:cs typeface="Calibri"/>
                <a:sym typeface="Calibri"/>
              </a:rPr>
              <a:t>Using Research and Evidence</a:t>
            </a:r>
            <a:endParaRPr/>
          </a:p>
        </p:txBody>
      </p:sp>
      <p:sp>
        <p:nvSpPr>
          <p:cNvPr id="248" name="Google Shape;248;p33"/>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800" b="1" dirty="0">
                <a:solidFill>
                  <a:srgbClr val="000000"/>
                </a:solidFill>
                <a:highlight>
                  <a:srgbClr val="FFFFFF"/>
                </a:highlight>
              </a:rPr>
              <a:t>What type of sources does your audience value?</a:t>
            </a:r>
            <a:r>
              <a:rPr lang="en" sz="1800" dirty="0">
                <a:solidFill>
                  <a:srgbClr val="000000"/>
                </a:solidFill>
                <a:highlight>
                  <a:srgbClr val="FFFFFF"/>
                </a:highlight>
              </a:rPr>
              <a:t> If you are writing for a professional or academic audience, they may value peer-reviewed journals as the most credible sources of information.</a:t>
            </a:r>
            <a:endParaRPr sz="1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3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Calibri"/>
                <a:ea typeface="Calibri"/>
                <a:cs typeface="Calibri"/>
                <a:sym typeface="Calibri"/>
              </a:rPr>
              <a:t>Using Research and Evidence</a:t>
            </a:r>
            <a:endParaRPr/>
          </a:p>
          <a:p>
            <a:pPr marL="0" lvl="0" indent="0" algn="l" rtl="0">
              <a:spcBef>
                <a:spcPts val="0"/>
              </a:spcBef>
              <a:spcAft>
                <a:spcPts val="0"/>
              </a:spcAft>
              <a:buNone/>
            </a:pPr>
            <a:endParaRPr/>
          </a:p>
        </p:txBody>
      </p:sp>
      <p:sp>
        <p:nvSpPr>
          <p:cNvPr id="254" name="Google Shape;254;p34"/>
          <p:cNvSpPr txBox="1">
            <a:spLocks noGrp="1"/>
          </p:cNvSpPr>
          <p:nvPr>
            <p:ph type="body" idx="1"/>
          </p:nvPr>
        </p:nvSpPr>
        <p:spPr>
          <a:xfrm>
            <a:off x="819150" y="1990725"/>
            <a:ext cx="7505700" cy="25965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b="1">
                <a:solidFill>
                  <a:srgbClr val="000000"/>
                </a:solidFill>
                <a:highlight>
                  <a:srgbClr val="FFFFFF"/>
                </a:highlight>
              </a:rPr>
              <a:t>Be especially careful when evaluating Internet sources! </a:t>
            </a:r>
            <a:r>
              <a:rPr lang="en" sz="2400">
                <a:solidFill>
                  <a:srgbClr val="000000"/>
                </a:solidFill>
                <a:highlight>
                  <a:srgbClr val="FFFFFF"/>
                </a:highlight>
              </a:rPr>
              <a:t>Never use Web sites where an author cannot be determined, unless the site is associated with a reputable institution such as a respected university, a credible media outlet, government program or department, or well-known non-governmental organizations. </a:t>
            </a:r>
            <a:endParaRPr sz="2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35"/>
          <p:cNvSpPr txBox="1">
            <a:spLocks noGrp="1"/>
          </p:cNvSpPr>
          <p:nvPr>
            <p:ph type="title"/>
          </p:nvPr>
        </p:nvSpPr>
        <p:spPr>
          <a:xfrm>
            <a:off x="914400" y="285750"/>
            <a:ext cx="7505700" cy="533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latin typeface="Calibri"/>
                <a:ea typeface="Calibri"/>
                <a:cs typeface="Calibri"/>
                <a:sym typeface="Calibri"/>
              </a:rPr>
              <a:t>Using Rhetorical </a:t>
            </a:r>
            <a:r>
              <a:rPr lang="en" dirty="0" smtClean="0">
                <a:latin typeface="Calibri"/>
                <a:ea typeface="Calibri"/>
                <a:cs typeface="Calibri"/>
                <a:sym typeface="Calibri"/>
              </a:rPr>
              <a:t>Appeals in Argumentation</a:t>
            </a:r>
            <a:endParaRPr>
              <a:latin typeface="Calibri"/>
              <a:ea typeface="Calibri"/>
              <a:cs typeface="Calibri"/>
              <a:sym typeface="Calibri"/>
            </a:endParaRPr>
          </a:p>
        </p:txBody>
      </p:sp>
      <p:sp>
        <p:nvSpPr>
          <p:cNvPr id="260" name="Google Shape;260;p35"/>
          <p:cNvSpPr txBox="1">
            <a:spLocks noGrp="1"/>
          </p:cNvSpPr>
          <p:nvPr>
            <p:ph type="body" idx="1"/>
          </p:nvPr>
        </p:nvSpPr>
        <p:spPr>
          <a:xfrm>
            <a:off x="228600" y="895350"/>
            <a:ext cx="8686800" cy="3962400"/>
          </a:xfrm>
          <a:prstGeom prst="rect">
            <a:avLst/>
          </a:prstGeom>
        </p:spPr>
        <p:txBody>
          <a:bodyPr spcFirstLastPara="1" wrap="square" lIns="91425" tIns="91425" rIns="91425" bIns="91425" anchor="t" anchorCtr="0">
            <a:noAutofit/>
          </a:bodyPr>
          <a:lstStyle/>
          <a:p>
            <a:pPr marL="0" lvl="0" indent="0">
              <a:buNone/>
            </a:pPr>
            <a:r>
              <a:rPr lang="en" sz="1800" b="1" dirty="0">
                <a:solidFill>
                  <a:schemeClr val="bg2"/>
                </a:solidFill>
                <a:highlight>
                  <a:srgbClr val="FFFFFF"/>
                </a:highlight>
              </a:rPr>
              <a:t>Logos</a:t>
            </a:r>
            <a:r>
              <a:rPr lang="en" sz="1800" dirty="0">
                <a:solidFill>
                  <a:schemeClr val="bg2"/>
                </a:solidFill>
                <a:highlight>
                  <a:srgbClr val="FFFFFF"/>
                </a:highlight>
              </a:rPr>
              <a:t> or the appeal to reason relies on logic or reason. </a:t>
            </a:r>
            <a:r>
              <a:rPr lang="en-US" sz="1800" dirty="0" smtClean="0">
                <a:solidFill>
                  <a:schemeClr val="bg2"/>
                </a:solidFill>
              </a:rPr>
              <a:t>It refers to the use of facts, dates, statistics, historical references, common-sense reasoning, deductive/logical reasoning, question-answer, comparison-contrast, cause-effect reasoning, or the use of examples to support a previously-mentioned claim.</a:t>
            </a:r>
            <a:endParaRPr sz="1800">
              <a:solidFill>
                <a:schemeClr val="bg2"/>
              </a:solidFill>
              <a:highlight>
                <a:srgbClr val="FFFFFF"/>
              </a:highlight>
            </a:endParaRPr>
          </a:p>
          <a:p>
            <a:pPr marL="0" lvl="0" indent="0">
              <a:spcBef>
                <a:spcPts val="1600"/>
              </a:spcBef>
              <a:buNone/>
            </a:pPr>
            <a:r>
              <a:rPr lang="en" sz="1800" b="1" dirty="0">
                <a:solidFill>
                  <a:schemeClr val="bg2"/>
                </a:solidFill>
                <a:highlight>
                  <a:srgbClr val="FFFFFF"/>
                </a:highlight>
              </a:rPr>
              <a:t>Ethos</a:t>
            </a:r>
            <a:r>
              <a:rPr lang="en" sz="1800" dirty="0">
                <a:solidFill>
                  <a:schemeClr val="bg2"/>
                </a:solidFill>
                <a:highlight>
                  <a:srgbClr val="FFFFFF"/>
                </a:highlight>
              </a:rPr>
              <a:t> or the ethical appeal is based on the character, credibility, or reliability of the writer. </a:t>
            </a:r>
            <a:r>
              <a:rPr lang="en-US" sz="1800" dirty="0" smtClean="0">
                <a:solidFill>
                  <a:schemeClr val="bg2"/>
                </a:solidFill>
              </a:rPr>
              <a:t>It refers to how the speaker or writer uses stylistic and/or linguistic choices to establish his/her credibility, authority, believability, or good character. </a:t>
            </a:r>
            <a:endParaRPr sz="1800">
              <a:solidFill>
                <a:schemeClr val="bg2"/>
              </a:solidFill>
              <a:highlight>
                <a:srgbClr val="FFFFFF"/>
              </a:highlight>
            </a:endParaRPr>
          </a:p>
          <a:p>
            <a:pPr marL="0" lvl="0" indent="0">
              <a:spcBef>
                <a:spcPts val="1600"/>
              </a:spcBef>
              <a:spcAft>
                <a:spcPts val="1600"/>
              </a:spcAft>
              <a:buNone/>
            </a:pPr>
            <a:r>
              <a:rPr lang="en" sz="1800" b="1" dirty="0" smtClean="0">
                <a:solidFill>
                  <a:schemeClr val="bg2"/>
                </a:solidFill>
                <a:highlight>
                  <a:srgbClr val="FFFFFF"/>
                </a:highlight>
              </a:rPr>
              <a:t>Pathos</a:t>
            </a:r>
            <a:r>
              <a:rPr lang="en" sz="1800" dirty="0" smtClean="0">
                <a:solidFill>
                  <a:schemeClr val="bg2"/>
                </a:solidFill>
                <a:highlight>
                  <a:srgbClr val="FFFFFF"/>
                </a:highlight>
              </a:rPr>
              <a:t> </a:t>
            </a:r>
            <a:r>
              <a:rPr lang="en" sz="1800" dirty="0">
                <a:solidFill>
                  <a:schemeClr val="bg2"/>
                </a:solidFill>
                <a:highlight>
                  <a:srgbClr val="FFFFFF"/>
                </a:highlight>
              </a:rPr>
              <a:t>or emotional </a:t>
            </a:r>
            <a:r>
              <a:rPr lang="en" sz="1800" dirty="0" smtClean="0">
                <a:solidFill>
                  <a:schemeClr val="bg2"/>
                </a:solidFill>
                <a:highlight>
                  <a:srgbClr val="FFFFFF"/>
                </a:highlight>
              </a:rPr>
              <a:t>appeals appeal </a:t>
            </a:r>
            <a:r>
              <a:rPr lang="en" sz="1800" dirty="0">
                <a:solidFill>
                  <a:schemeClr val="bg2"/>
                </a:solidFill>
                <a:highlight>
                  <a:srgbClr val="FFFFFF"/>
                </a:highlight>
              </a:rPr>
              <a:t>to an audience's needs, values, and emotional </a:t>
            </a:r>
            <a:r>
              <a:rPr lang="en" sz="1800" dirty="0" smtClean="0">
                <a:solidFill>
                  <a:schemeClr val="bg2"/>
                </a:solidFill>
                <a:highlight>
                  <a:srgbClr val="FFFFFF"/>
                </a:highlight>
              </a:rPr>
              <a:t>sensibilities through </a:t>
            </a:r>
            <a:r>
              <a:rPr lang="en-US" sz="1800" dirty="0" smtClean="0"/>
              <a:t>words, expressions, images, vivid language choices, etc.</a:t>
            </a:r>
            <a:endParaRPr sz="1800">
              <a:solidFill>
                <a:schemeClr val="bg2"/>
              </a:solidFill>
              <a:highlight>
                <a:srgbClr val="FFFFFF"/>
              </a:highligh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8150"/>
            <a:ext cx="7505700" cy="954600"/>
          </a:xfrm>
        </p:spPr>
        <p:txBody>
          <a:bodyPr/>
          <a:lstStyle/>
          <a:p>
            <a:r>
              <a:rPr lang="en-US" dirty="0" smtClean="0"/>
              <a:t>In analyzing ethos, you should consider:</a:t>
            </a:r>
            <a:endParaRPr lang="en-US" dirty="0"/>
          </a:p>
        </p:txBody>
      </p:sp>
      <p:sp>
        <p:nvSpPr>
          <p:cNvPr id="3" name="Text Placeholder 2"/>
          <p:cNvSpPr>
            <a:spLocks noGrp="1"/>
          </p:cNvSpPr>
          <p:nvPr>
            <p:ph type="body" idx="1"/>
          </p:nvPr>
        </p:nvSpPr>
        <p:spPr>
          <a:xfrm>
            <a:off x="819150" y="1657350"/>
            <a:ext cx="7505700" cy="2781375"/>
          </a:xfrm>
        </p:spPr>
        <p:txBody>
          <a:bodyPr/>
          <a:lstStyle/>
          <a:p>
            <a:pPr lvl="0"/>
            <a:r>
              <a:rPr lang="en-US" sz="1800" dirty="0" smtClean="0"/>
              <a:t>What do these quotes demonstrate about the speaker's /writer’s character?</a:t>
            </a:r>
          </a:p>
          <a:p>
            <a:pPr lvl="0"/>
            <a:r>
              <a:rPr lang="en-US" sz="1800" dirty="0" smtClean="0"/>
              <a:t>Where and how do the quotes demonstrate how the speaker/writer seems trustworthy, truthful, humble, gracious, honest, honorable, moral, and a decent human being to his audience? </a:t>
            </a:r>
          </a:p>
          <a:p>
            <a:pPr lvl="0"/>
            <a:r>
              <a:rPr lang="en-US" sz="1800" dirty="0" smtClean="0"/>
              <a:t>How does this ethos affect the speaker’s/writer’s ability to persuade the audience with his/her claims and win over people’s trust?</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analyzing pathos, you should consider:</a:t>
            </a:r>
            <a:endParaRPr lang="en-US" dirty="0"/>
          </a:p>
        </p:txBody>
      </p:sp>
      <p:sp>
        <p:nvSpPr>
          <p:cNvPr id="3" name="Text Placeholder 2"/>
          <p:cNvSpPr>
            <a:spLocks noGrp="1"/>
          </p:cNvSpPr>
          <p:nvPr>
            <p:ph type="body" idx="1"/>
          </p:nvPr>
        </p:nvSpPr>
        <p:spPr/>
        <p:txBody>
          <a:bodyPr/>
          <a:lstStyle/>
          <a:p>
            <a:pPr lvl="0"/>
            <a:r>
              <a:rPr lang="en-US" sz="1800" dirty="0" smtClean="0"/>
              <a:t>How and where does the quote appeal to our emotions? Are there specific words, expressions, images, vivid language choices, etc, used to create a particular emotional effect on us as the audience? </a:t>
            </a:r>
          </a:p>
          <a:p>
            <a:pPr lvl="0"/>
            <a:r>
              <a:rPr lang="en-US" sz="1800" dirty="0" smtClean="0"/>
              <a:t>What are we made to feel by the speaker/writer? Are we made to feel a sense of pity, sympathy, guilt, sadness, fear, happiness, hope, love, joy, etc? </a:t>
            </a:r>
          </a:p>
          <a:p>
            <a:pPr lvl="0"/>
            <a:r>
              <a:rPr lang="en-US" sz="1800" dirty="0" smtClean="0"/>
              <a:t>For what purpose is the speaker/writer using pathos? Is she/he effective in his use of pathos?</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analyzing logos, you should consider:</a:t>
            </a:r>
            <a:endParaRPr lang="en-US" dirty="0"/>
          </a:p>
        </p:txBody>
      </p:sp>
      <p:sp>
        <p:nvSpPr>
          <p:cNvPr id="3" name="Text Placeholder 2"/>
          <p:cNvSpPr>
            <a:spLocks noGrp="1"/>
          </p:cNvSpPr>
          <p:nvPr>
            <p:ph type="body" idx="1"/>
          </p:nvPr>
        </p:nvSpPr>
        <p:spPr>
          <a:xfrm>
            <a:off x="762000" y="1657350"/>
            <a:ext cx="7505700" cy="3200400"/>
          </a:xfrm>
        </p:spPr>
        <p:txBody>
          <a:bodyPr/>
          <a:lstStyle/>
          <a:p>
            <a:pPr lvl="0"/>
            <a:r>
              <a:rPr lang="en-US" sz="1800" dirty="0" smtClean="0"/>
              <a:t>How does each of the quotes, you chose, demonstrate the use of logic in the argument?</a:t>
            </a:r>
          </a:p>
          <a:p>
            <a:pPr lvl="0"/>
            <a:r>
              <a:rPr lang="en-US" sz="1800" dirty="0" smtClean="0"/>
              <a:t> Does the quote illustrate the use of facts, dates, statistics, historical references, common-sense reasoning, deductive reasoning, question-answer, comparison-contrast, cause-effect reasoning, or the use of examples to support a previously-mentioned claim? </a:t>
            </a:r>
          </a:p>
          <a:p>
            <a:pPr lvl="0"/>
            <a:r>
              <a:rPr lang="en-US" sz="1800" dirty="0" smtClean="0"/>
              <a:t>How does the use of logical reasoning and well-supported claims help the speaker persuade their audiences? </a:t>
            </a:r>
          </a:p>
          <a:p>
            <a:pPr lvl="0"/>
            <a:r>
              <a:rPr lang="en-US" sz="1800" dirty="0" smtClean="0"/>
              <a:t>With what is the speaker/writer trying to persuade us? Has she/he been effective?</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Tenants in Analyzing an Argument</a:t>
            </a:r>
            <a:endParaRPr lang="en-US" dirty="0"/>
          </a:p>
        </p:txBody>
      </p:sp>
      <p:sp>
        <p:nvSpPr>
          <p:cNvPr id="3" name="Text Placeholder 2"/>
          <p:cNvSpPr>
            <a:spLocks noGrp="1"/>
          </p:cNvSpPr>
          <p:nvPr>
            <p:ph type="body" idx="1"/>
          </p:nvPr>
        </p:nvSpPr>
        <p:spPr/>
        <p:txBody>
          <a:bodyPr/>
          <a:lstStyle/>
          <a:p>
            <a:pPr lvl="0"/>
            <a:r>
              <a:rPr lang="en-US" sz="1800" dirty="0" smtClean="0"/>
              <a:t>Identifying weaknesses in an author’s claim(s)</a:t>
            </a:r>
          </a:p>
          <a:p>
            <a:pPr lvl="0"/>
            <a:r>
              <a:rPr lang="en-US" sz="1800" dirty="0" smtClean="0"/>
              <a:t>Making a concession (if appropriate)</a:t>
            </a:r>
          </a:p>
          <a:p>
            <a:pPr lvl="0"/>
            <a:r>
              <a:rPr lang="en-US" sz="1800" dirty="0" smtClean="0"/>
              <a:t>Making a refutation that is logical and objective</a:t>
            </a:r>
          </a:p>
          <a:p>
            <a:pPr lvl="0"/>
            <a:r>
              <a:rPr lang="en-US" sz="1800" dirty="0" smtClean="0"/>
              <a:t>Supporting one’s counterargument with relevant source material</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5750"/>
            <a:ext cx="7505700" cy="609600"/>
          </a:xfrm>
        </p:spPr>
        <p:txBody>
          <a:bodyPr/>
          <a:lstStyle/>
          <a:p>
            <a:r>
              <a:rPr lang="en-US" dirty="0" smtClean="0"/>
              <a:t>How to break down an Argument:</a:t>
            </a:r>
            <a:endParaRPr lang="en-US" dirty="0"/>
          </a:p>
        </p:txBody>
      </p:sp>
      <p:sp>
        <p:nvSpPr>
          <p:cNvPr id="3" name="Text Placeholder 2"/>
          <p:cNvSpPr>
            <a:spLocks noGrp="1"/>
          </p:cNvSpPr>
          <p:nvPr>
            <p:ph type="body" idx="1"/>
          </p:nvPr>
        </p:nvSpPr>
        <p:spPr>
          <a:xfrm>
            <a:off x="228600" y="895350"/>
            <a:ext cx="8763000" cy="4038600"/>
          </a:xfrm>
        </p:spPr>
        <p:txBody>
          <a:bodyPr/>
          <a:lstStyle/>
          <a:p>
            <a:pPr lvl="0"/>
            <a:r>
              <a:rPr lang="en-US" sz="1800" dirty="0" smtClean="0"/>
              <a:t>Read the article and underline the main points you disagree with or find questionable.  Which of these points could you refute? Are they non-factual, fallacious, biased, or unsubstantiated? There should be between 2 and 4 major things you object to; any more would be a list.</a:t>
            </a:r>
          </a:p>
          <a:p>
            <a:pPr lvl="0"/>
            <a:r>
              <a:rPr lang="en-US" sz="1800" dirty="0" smtClean="0"/>
              <a:t>Give the reasons you disagree with each of the points. What type of reasoning, logic, or evidence can you use to refute these points? Find support for your opposing view from other secondary sources. </a:t>
            </a:r>
          </a:p>
          <a:p>
            <a:pPr lvl="0"/>
            <a:r>
              <a:rPr lang="en-US" sz="1800" dirty="0" smtClean="0"/>
              <a:t>Identify any way in which the author’s use of language colors her argument. </a:t>
            </a:r>
          </a:p>
          <a:p>
            <a:pPr lvl="0"/>
            <a:r>
              <a:rPr lang="en-US" sz="1800" dirty="0" smtClean="0"/>
              <a:t>Decide which of the author’s points should be quoted directly and which should be paraphrased.</a:t>
            </a:r>
          </a:p>
          <a:p>
            <a:pPr lvl="0"/>
            <a:r>
              <a:rPr lang="en-US" sz="1800" dirty="0" smtClean="0"/>
              <a:t>Create an outline organizing the points you disagree with and your counter arguments.</a:t>
            </a:r>
          </a:p>
          <a:p>
            <a:pPr lvl="0"/>
            <a:r>
              <a:rPr lang="en-US" sz="1800" dirty="0" smtClean="0"/>
              <a:t>Include at least one concession in your rebuttal.</a:t>
            </a:r>
          </a:p>
          <a:p>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5"/>
          <p:cNvSpPr txBox="1">
            <a:spLocks noGrp="1"/>
          </p:cNvSpPr>
          <p:nvPr>
            <p:ph type="title"/>
          </p:nvPr>
        </p:nvSpPr>
        <p:spPr>
          <a:xfrm>
            <a:off x="838200" y="36195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The Basic Toulmin Method Format</a:t>
            </a:r>
            <a:endParaRPr/>
          </a:p>
        </p:txBody>
      </p:sp>
      <p:sp>
        <p:nvSpPr>
          <p:cNvPr id="141" name="Google Shape;141;p15"/>
          <p:cNvSpPr txBox="1">
            <a:spLocks noGrp="1"/>
          </p:cNvSpPr>
          <p:nvPr>
            <p:ph type="body" idx="1"/>
          </p:nvPr>
        </p:nvSpPr>
        <p:spPr>
          <a:xfrm>
            <a:off x="457200" y="1123950"/>
            <a:ext cx="8229600" cy="3733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1600"/>
              </a:spcAft>
              <a:buNone/>
            </a:pPr>
            <a:r>
              <a:rPr lang="en" sz="1600" dirty="0"/>
              <a:t>Claim: The overall thesis the writer will argue for.</a:t>
            </a:r>
            <a:br>
              <a:rPr lang="en" sz="1600" dirty="0"/>
            </a:br>
            <a:r>
              <a:rPr lang="en" sz="1600" dirty="0"/>
              <a:t/>
            </a:r>
            <a:br>
              <a:rPr lang="en" sz="1600" dirty="0"/>
            </a:br>
            <a:r>
              <a:rPr lang="en" sz="1600" dirty="0"/>
              <a:t>Data: Evidence gathered to support the claim.</a:t>
            </a:r>
            <a:br>
              <a:rPr lang="en" sz="1600" dirty="0"/>
            </a:br>
            <a:r>
              <a:rPr lang="en" sz="1600" dirty="0"/>
              <a:t/>
            </a:r>
            <a:br>
              <a:rPr lang="en" sz="1600" dirty="0"/>
            </a:br>
            <a:r>
              <a:rPr lang="en" sz="1600" dirty="0"/>
              <a:t>Warrant (also referred to as a bridge): Explanation of why or how the data supports the claim, the underlying assumption that connects your data to your claim.</a:t>
            </a:r>
            <a:br>
              <a:rPr lang="en" sz="1600" dirty="0"/>
            </a:br>
            <a:r>
              <a:rPr lang="en" sz="1600" dirty="0"/>
              <a:t/>
            </a:r>
            <a:br>
              <a:rPr lang="en" sz="1600" dirty="0"/>
            </a:br>
            <a:r>
              <a:rPr lang="en" sz="1600" dirty="0"/>
              <a:t>Backing (also referred to as the foundation): Additional logic or reasoning that may be necessary to support the warrant.</a:t>
            </a:r>
            <a:br>
              <a:rPr lang="en" sz="1600" dirty="0"/>
            </a:br>
            <a:r>
              <a:rPr lang="en" sz="1600" dirty="0"/>
              <a:t/>
            </a:r>
            <a:br>
              <a:rPr lang="en" sz="1600" dirty="0"/>
            </a:br>
            <a:r>
              <a:rPr lang="en" sz="1600" dirty="0"/>
              <a:t>Counterclaim: A claim that negates or disagrees with the thesis/claim.</a:t>
            </a:r>
            <a:br>
              <a:rPr lang="en" sz="1600" dirty="0"/>
            </a:br>
            <a:r>
              <a:rPr lang="en" sz="1600" dirty="0"/>
              <a:t/>
            </a:r>
            <a:br>
              <a:rPr lang="en" sz="1600" dirty="0"/>
            </a:br>
            <a:r>
              <a:rPr lang="en" sz="1600" dirty="0"/>
              <a:t>Rebuttal: Evidence that negates or disagrees with the counterclaim.</a:t>
            </a:r>
            <a:endParaRPr sz="16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5750"/>
            <a:ext cx="7505700" cy="457200"/>
          </a:xfrm>
        </p:spPr>
        <p:txBody>
          <a:bodyPr/>
          <a:lstStyle/>
          <a:p>
            <a:r>
              <a:rPr lang="en-US" b="1" dirty="0" smtClean="0"/>
              <a:t>Sample Reading:</a:t>
            </a:r>
            <a:r>
              <a:rPr lang="en-US" dirty="0" smtClean="0"/>
              <a:t/>
            </a:r>
            <a:br>
              <a:rPr lang="en-US" dirty="0" smtClean="0"/>
            </a:br>
            <a:endParaRPr lang="en-US" dirty="0"/>
          </a:p>
        </p:txBody>
      </p:sp>
      <p:sp>
        <p:nvSpPr>
          <p:cNvPr id="3" name="Text Placeholder 2"/>
          <p:cNvSpPr>
            <a:spLocks noGrp="1"/>
          </p:cNvSpPr>
          <p:nvPr>
            <p:ph type="body" idx="1"/>
          </p:nvPr>
        </p:nvSpPr>
        <p:spPr>
          <a:xfrm>
            <a:off x="228600" y="819150"/>
            <a:ext cx="8686800" cy="4114800"/>
          </a:xfrm>
        </p:spPr>
        <p:txBody>
          <a:bodyPr/>
          <a:lstStyle/>
          <a:p>
            <a:pPr>
              <a:buNone/>
            </a:pPr>
            <a:r>
              <a:rPr lang="en-US" sz="1400" b="1" dirty="0" smtClean="0"/>
              <a:t>Argument Abstract:</a:t>
            </a:r>
          </a:p>
          <a:p>
            <a:r>
              <a:rPr lang="en-US" sz="1400" dirty="0" smtClean="0"/>
              <a:t>Children and teens who commit crimes in the United States are usually processed in juvenile courts and sent to special rehabilitation centers, from which they are released at age 18 or 21. But in the last several years there is a public outcry calling this treatment too light, and a trend toward trying violent youth who commit “adult crimes” in regular criminal courts. Some prosecutors want children as young as 10 years old to be tried in the regular adult courts. Linda J. Collier, a juvenile judge in Arkansas, is one of the advocates for a crack down on juvenile offenders. In her article “Adult Crime, Adult Time,” written for </a:t>
            </a:r>
            <a:r>
              <a:rPr lang="en-US" sz="1400" u="sng" dirty="0" smtClean="0"/>
              <a:t>The Washington Post</a:t>
            </a:r>
            <a:r>
              <a:rPr lang="en-US" sz="1400" dirty="0" smtClean="0"/>
              <a:t>, she states her case for trying juveniles as adults. Carefully evaluate her claims, her evidence, and her reasoning, noting both strengths and weaknesses in her argumentation. </a:t>
            </a:r>
            <a:br>
              <a:rPr lang="en-US" sz="1400" dirty="0" smtClean="0"/>
            </a:br>
            <a:endParaRPr lang="en-US" sz="1400" dirty="0" smtClean="0"/>
          </a:p>
          <a:p>
            <a:pPr>
              <a:buNone/>
            </a:pPr>
            <a:r>
              <a:rPr lang="en-US" sz="1400" b="1" dirty="0" smtClean="0"/>
              <a:t>Required Readings:</a:t>
            </a:r>
            <a:endParaRPr lang="en-US" sz="1400" dirty="0" smtClean="0"/>
          </a:p>
          <a:p>
            <a:r>
              <a:rPr lang="en-US" sz="1400" dirty="0" smtClean="0"/>
              <a:t>Collier, Linda J. “Adult Crime, Adult Time.” </a:t>
            </a:r>
            <a:r>
              <a:rPr lang="en-US" sz="1400" u="sng" dirty="0" smtClean="0"/>
              <a:t>Washington Post</a:t>
            </a:r>
            <a:r>
              <a:rPr lang="en-US" sz="1400" dirty="0" smtClean="0"/>
              <a:t>. 6 Apr. 1998. Rpt. in  </a:t>
            </a:r>
            <a:r>
              <a:rPr lang="en-US" sz="1400" u="sng" dirty="0" smtClean="0"/>
              <a:t>The Contemporary Reader</a:t>
            </a:r>
            <a:r>
              <a:rPr lang="en-US" sz="1400" dirty="0" smtClean="0"/>
              <a:t>. 7</a:t>
            </a:r>
            <a:r>
              <a:rPr lang="en-US" sz="1400" baseline="30000" dirty="0" smtClean="0"/>
              <a:t>th</a:t>
            </a:r>
            <a:r>
              <a:rPr lang="en-US" sz="1400" dirty="0" smtClean="0"/>
              <a:t>   ed. Ed. Gary </a:t>
            </a:r>
            <a:r>
              <a:rPr lang="en-US" sz="1400" dirty="0" err="1" smtClean="0"/>
              <a:t>Goshgarian</a:t>
            </a:r>
            <a:r>
              <a:rPr lang="en-US" sz="1400" dirty="0" smtClean="0"/>
              <a:t>. New York: Longman, 2002. 219-221.</a:t>
            </a:r>
          </a:p>
          <a:p>
            <a:pPr>
              <a:buNone/>
            </a:pPr>
            <a:r>
              <a:rPr lang="en-US" sz="1400" dirty="0" smtClean="0">
                <a:hlinkClick r:id="rId2"/>
              </a:rPr>
              <a:t>http://www.washingtonpost.com/wp-srv/national/longterm/juvmurders/stories/adultcrime.htm?noredirect=on</a:t>
            </a: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09550"/>
            <a:ext cx="7505700" cy="685800"/>
          </a:xfrm>
        </p:spPr>
        <p:txBody>
          <a:bodyPr/>
          <a:lstStyle/>
          <a:p>
            <a:r>
              <a:rPr lang="en-US" b="1" dirty="0" smtClean="0"/>
              <a:t>Reasoning and Logic</a:t>
            </a:r>
            <a:br>
              <a:rPr lang="en-US" b="1" dirty="0" smtClean="0"/>
            </a:br>
            <a:endParaRPr lang="en-US" dirty="0"/>
          </a:p>
        </p:txBody>
      </p:sp>
      <p:sp>
        <p:nvSpPr>
          <p:cNvPr id="3" name="Text Placeholder 2"/>
          <p:cNvSpPr>
            <a:spLocks noGrp="1"/>
          </p:cNvSpPr>
          <p:nvPr>
            <p:ph type="body" idx="1"/>
          </p:nvPr>
        </p:nvSpPr>
        <p:spPr>
          <a:xfrm>
            <a:off x="381000" y="971550"/>
            <a:ext cx="8458200" cy="3810000"/>
          </a:xfrm>
        </p:spPr>
        <p:txBody>
          <a:bodyPr/>
          <a:lstStyle/>
          <a:p>
            <a:r>
              <a:rPr lang="en-US" sz="1800" dirty="0" smtClean="0"/>
              <a:t> </a:t>
            </a:r>
            <a:r>
              <a:rPr lang="en-US" sz="1800" b="1" dirty="0" smtClean="0"/>
              <a:t>Reasoning</a:t>
            </a:r>
            <a:r>
              <a:rPr lang="en-US" sz="1800" dirty="0" smtClean="0"/>
              <a:t> is the action of constructing thoughts into a valid argument. When you construct an argument, that argument will be either valid or invalid. A </a:t>
            </a:r>
            <a:r>
              <a:rPr lang="en-US" sz="1800" b="1" dirty="0" smtClean="0"/>
              <a:t>valid argument</a:t>
            </a:r>
            <a:r>
              <a:rPr lang="en-US" sz="1800" dirty="0" smtClean="0"/>
              <a:t> is reasoning that is comprehensive on the foundation of logic or fact.</a:t>
            </a:r>
          </a:p>
          <a:p>
            <a:r>
              <a:rPr lang="en-US" sz="1800" dirty="0" smtClean="0"/>
              <a:t>Inductive and deductive reasoning are both forms of propositional logic. </a:t>
            </a:r>
            <a:r>
              <a:rPr lang="en-US" sz="1800" b="1" dirty="0" smtClean="0"/>
              <a:t>Propositional logic </a:t>
            </a:r>
            <a:r>
              <a:rPr lang="en-US" sz="1800" dirty="0" smtClean="0"/>
              <a:t>is the branch of logic that studies ways of joining and/or modifying entire propositions, statements, or sentences to form more complicated propositions, </a:t>
            </a:r>
            <a:r>
              <a:rPr lang="en-US" sz="1800" dirty="0" smtClean="0"/>
              <a:t>statements, </a:t>
            </a:r>
            <a:r>
              <a:rPr lang="en-US" sz="1800" dirty="0" smtClean="0"/>
              <a:t>or </a:t>
            </a:r>
            <a:r>
              <a:rPr lang="en-US" sz="1800" dirty="0" smtClean="0"/>
              <a:t>sentences. This </a:t>
            </a:r>
            <a:r>
              <a:rPr lang="en-US" sz="1800" dirty="0" smtClean="0"/>
              <a:t>means that propositional logic uses a series of facts and reasoning to develop a conclusion. </a:t>
            </a:r>
            <a:r>
              <a:rPr lang="en-US" sz="1800" dirty="0" smtClean="0"/>
              <a:t/>
            </a:r>
            <a:br>
              <a:rPr lang="en-US" sz="1800" dirty="0" smtClean="0"/>
            </a:br>
            <a:r>
              <a:rPr lang="en-US" sz="1800" dirty="0" smtClean="0"/>
              <a:t>Inductive </a:t>
            </a:r>
            <a:r>
              <a:rPr lang="en-US" sz="1800" dirty="0" smtClean="0"/>
              <a:t>and deductive reasoning use propositional logic to develop valid arguments based on fact and reasoning. Both types of reasoning have a premise and a conclusion. How each type of reasoning gets to the conclusion is different.</a:t>
            </a:r>
          </a:p>
          <a:p>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6"/>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Examples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7"/>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Claim</a:t>
            </a:r>
            <a:endParaRPr/>
          </a:p>
        </p:txBody>
      </p:sp>
      <p:sp>
        <p:nvSpPr>
          <p:cNvPr id="152" name="Google Shape;152;p17"/>
          <p:cNvSpPr txBox="1">
            <a:spLocks noGrp="1"/>
          </p:cNvSpPr>
          <p:nvPr>
            <p:ph type="body" idx="1"/>
          </p:nvPr>
        </p:nvSpPr>
        <p:spPr>
          <a:xfrm>
            <a:off x="819150" y="1978350"/>
            <a:ext cx="7505700" cy="24480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3000"/>
              <a:t>Hybrid cars are an effective strategy to fight pollution. </a:t>
            </a:r>
            <a:endParaRPr sz="3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Data and Warrant 1</a:t>
            </a:r>
            <a:endParaRPr/>
          </a:p>
        </p:txBody>
      </p:sp>
      <p:sp>
        <p:nvSpPr>
          <p:cNvPr id="158" name="Google Shape;158;p18"/>
          <p:cNvSpPr txBox="1">
            <a:spLocks noGrp="1"/>
          </p:cNvSpPr>
          <p:nvPr>
            <p:ph type="body" idx="1"/>
          </p:nvPr>
        </p:nvSpPr>
        <p:spPr>
          <a:xfrm>
            <a:off x="457200" y="1733550"/>
            <a:ext cx="8096250" cy="304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a:t>Driving a private car is a </a:t>
            </a:r>
            <a:r>
              <a:rPr lang="en" sz="2400" dirty="0" smtClean="0"/>
              <a:t>citizen's </a:t>
            </a:r>
            <a:r>
              <a:rPr lang="en" sz="2400" dirty="0"/>
              <a:t>most </a:t>
            </a:r>
            <a:r>
              <a:rPr lang="en" sz="2400" dirty="0" smtClean="0"/>
              <a:t>air-polluting </a:t>
            </a:r>
            <a:r>
              <a:rPr lang="en" sz="2400" dirty="0"/>
              <a:t>activity.</a:t>
            </a:r>
            <a:endParaRPr/>
          </a:p>
          <a:p>
            <a:pPr marL="0" lvl="0" indent="0" algn="l" rtl="0">
              <a:spcBef>
                <a:spcPts val="1600"/>
              </a:spcBef>
              <a:spcAft>
                <a:spcPts val="1600"/>
              </a:spcAft>
              <a:buNone/>
            </a:pPr>
            <a:r>
              <a:rPr lang="en" sz="2400" dirty="0"/>
              <a:t>Because cars are the largest source of private, as opposed to </a:t>
            </a:r>
            <a:r>
              <a:rPr lang="en" sz="2400" dirty="0" smtClean="0"/>
              <a:t>industry-produced</a:t>
            </a:r>
            <a:r>
              <a:rPr lang="en" sz="2400" dirty="0"/>
              <a:t>, air pollution, switching to hybrid cars should have an impact on fighting pollution.</a:t>
            </a:r>
            <a:r>
              <a:rPr lang="en" dirty="0"/>
              <a:t/>
            </a:r>
            <a:br>
              <a:rPr lang="en" dirty="0"/>
            </a:b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9"/>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Data and Warrant 2</a:t>
            </a:r>
            <a:endParaRPr/>
          </a:p>
        </p:txBody>
      </p:sp>
      <p:sp>
        <p:nvSpPr>
          <p:cNvPr id="164" name="Google Shape;164;p19"/>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a:t>Each vehicle produced is going to stay on the road for roughly 12 to 15 years. </a:t>
            </a:r>
            <a:endParaRPr sz="2400" dirty="0"/>
          </a:p>
          <a:p>
            <a:pPr marL="0" lvl="0" indent="0" algn="l" rtl="0">
              <a:spcBef>
                <a:spcPts val="1600"/>
              </a:spcBef>
              <a:spcAft>
                <a:spcPts val="1600"/>
              </a:spcAft>
              <a:buNone/>
            </a:pPr>
            <a:r>
              <a:rPr lang="en" sz="2400" dirty="0"/>
              <a:t>Cars generally have a long </a:t>
            </a:r>
            <a:r>
              <a:rPr lang="en" sz="2400" dirty="0" smtClean="0"/>
              <a:t>lifespan; thus a </a:t>
            </a:r>
            <a:r>
              <a:rPr lang="en" sz="2400" dirty="0"/>
              <a:t>decision to switch to a hybrid car will make a long-term impact on pollution levels.</a:t>
            </a:r>
            <a:endParaRP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Data and Warrant 3</a:t>
            </a:r>
            <a:endParaRPr/>
          </a:p>
        </p:txBody>
      </p:sp>
      <p:sp>
        <p:nvSpPr>
          <p:cNvPr id="170" name="Google Shape;170;p20"/>
          <p:cNvSpPr txBox="1">
            <a:spLocks noGrp="1"/>
          </p:cNvSpPr>
          <p:nvPr>
            <p:ph type="body" idx="1"/>
          </p:nvPr>
        </p:nvSpPr>
        <p:spPr>
          <a:xfrm>
            <a:off x="819150" y="1731074"/>
            <a:ext cx="7505700" cy="32028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a:t>Hybrid cars combine a gasoline engine with a battery-powered electric motor.</a:t>
            </a:r>
            <a:endParaRPr sz="2400" dirty="0"/>
          </a:p>
          <a:p>
            <a:pPr marL="0" lvl="0" indent="0" algn="l" rtl="0">
              <a:spcBef>
                <a:spcPts val="1600"/>
              </a:spcBef>
              <a:spcAft>
                <a:spcPts val="1600"/>
              </a:spcAft>
              <a:buNone/>
            </a:pPr>
            <a:r>
              <a:rPr lang="en" sz="2400" dirty="0"/>
              <a:t>This combination of technologies means that less pollution is produced. According to </a:t>
            </a:r>
            <a:r>
              <a:rPr lang="en" sz="2400" dirty="0" smtClean="0"/>
              <a:t>ineedtoknow.org, </a:t>
            </a:r>
            <a:r>
              <a:rPr lang="en" sz="2400" dirty="0"/>
              <a:t>"the hybrid engine of the Prius, made by Toyota, produces 90 percent fewer harmful emissions than a comparable gasoline engine."</a:t>
            </a:r>
            <a:endParaRPr sz="2400" dirty="0"/>
          </a:p>
        </p:txBody>
      </p:sp>
    </p:spTree>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1648</Words>
  <Application>Microsoft Office PowerPoint</Application>
  <PresentationFormat>On-screen Show (16:9)</PresentationFormat>
  <Paragraphs>86</Paragraphs>
  <Slides>30</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Nunito</vt:lpstr>
      <vt:lpstr>Calibri</vt:lpstr>
      <vt:lpstr>Shift</vt:lpstr>
      <vt:lpstr>Claim and Evidence Workshop</vt:lpstr>
      <vt:lpstr>How to Construct an Argument</vt:lpstr>
      <vt:lpstr>The Basic Toulmin Method Format</vt:lpstr>
      <vt:lpstr>Reasoning and Logic </vt:lpstr>
      <vt:lpstr>Examples</vt:lpstr>
      <vt:lpstr>Claim</vt:lpstr>
      <vt:lpstr>Data and Warrant 1</vt:lpstr>
      <vt:lpstr>Data and Warrant 2</vt:lpstr>
      <vt:lpstr>Data and Warrant 3</vt:lpstr>
      <vt:lpstr>Counterclaim</vt:lpstr>
      <vt:lpstr>Rebuttal</vt:lpstr>
      <vt:lpstr>Organizing a Rebuttal</vt:lpstr>
      <vt:lpstr>Organizing a Rebuttal</vt:lpstr>
      <vt:lpstr>Organizing a Rebuttal</vt:lpstr>
      <vt:lpstr>Organizing Claim and Evidence: Using Induction Reasoning:</vt:lpstr>
      <vt:lpstr>Slide 16</vt:lpstr>
      <vt:lpstr>Organizing Claim and Evidence: Using deductive Reasoning</vt:lpstr>
      <vt:lpstr>Slide 18</vt:lpstr>
      <vt:lpstr>Using Research and Evidence</vt:lpstr>
      <vt:lpstr>Using Research and Evidence</vt:lpstr>
      <vt:lpstr>Using Research and Evidence</vt:lpstr>
      <vt:lpstr>Using Research and Evidence</vt:lpstr>
      <vt:lpstr>Using Research and Evidence </vt:lpstr>
      <vt:lpstr>Using Rhetorical Appeals in Argumentation</vt:lpstr>
      <vt:lpstr>In analyzing ethos, you should consider:</vt:lpstr>
      <vt:lpstr>In analyzing pathos, you should consider:</vt:lpstr>
      <vt:lpstr>In analyzing logos, you should consider:</vt:lpstr>
      <vt:lpstr>Central Tenants in Analyzing an Argument</vt:lpstr>
      <vt:lpstr>How to break down an Argument:</vt:lpstr>
      <vt:lpstr>Sample Reading: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Claim and Evidence Workshop</dc:title>
  <dc:creator>Gamie, Samaa</dc:creator>
  <cp:lastModifiedBy>Samaa</cp:lastModifiedBy>
  <cp:revision>15</cp:revision>
  <dcterms:modified xsi:type="dcterms:W3CDTF">2019-08-18T22:58:47Z</dcterms:modified>
</cp:coreProperties>
</file>