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Montserrat" charset="0"/>
      <p:regular r:id="rId13"/>
      <p:bold r:id="rId14"/>
      <p:italic r:id="rId15"/>
      <p:boldItalic r:id="rId16"/>
    </p:embeddedFont>
    <p:embeddedFont>
      <p:font typeface="Lato"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90" d="100"/>
          <a:sy n="90" d="100"/>
        </p:scale>
        <p:origin x="-816" y="-108"/>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xmlns="" val="311228236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p:nvPr/>
        </p:nvSpPr>
        <p:spPr>
          <a:xfrm rot="5400000">
            <a:off x="7500300" y="505"/>
            <a:ext cx="1643700" cy="1643700"/>
          </a:xfrm>
          <a:prstGeom prst="diagStripe">
            <a:avLst>
              <a:gd name="adj" fmla="val 0"/>
            </a:avLst>
          </a:prstGeom>
          <a:solidFill>
            <a:schemeClr val="lt1">
              <a:alpha val="303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1" name="Shape 11"/>
          <p:cNvGrpSpPr/>
          <p:nvPr/>
        </p:nvGrpSpPr>
        <p:grpSpPr>
          <a:xfrm>
            <a:off x="0" y="490"/>
            <a:ext cx="5153705" cy="5134399"/>
            <a:chOff x="0" y="75"/>
            <a:chExt cx="5153705" cy="5152950"/>
          </a:xfrm>
        </p:grpSpPr>
        <p:sp>
          <p:nvSpPr>
            <p:cNvPr id="12" name="Shape 12"/>
            <p:cNvSpPr/>
            <p:nvPr/>
          </p:nvSpPr>
          <p:spPr>
            <a:xfrm rot="-5400000">
              <a:off x="455" y="-225"/>
              <a:ext cx="5152800" cy="5153700"/>
            </a:xfrm>
            <a:prstGeom prst="diagStripe">
              <a:avLst>
                <a:gd name="adj" fmla="val 50000"/>
              </a:avLst>
            </a:prstGeom>
            <a:solidFill>
              <a:schemeClr val="lt1">
                <a:alpha val="303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13"/>
            <p:cNvSpPr/>
            <p:nvPr/>
          </p:nvSpPr>
          <p:spPr>
            <a:xfrm rot="-5400000">
              <a:off x="150" y="1145825"/>
              <a:ext cx="3996600" cy="3996900"/>
            </a:xfrm>
            <a:prstGeom prst="diagStripe">
              <a:avLst>
                <a:gd name="adj" fmla="val 58774"/>
              </a:avLst>
            </a:prstGeom>
            <a:solidFill>
              <a:schemeClr val="lt1">
                <a:alpha val="303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 name="Shape 14"/>
            <p:cNvSpPr/>
            <p:nvPr/>
          </p:nvSpPr>
          <p:spPr>
            <a:xfrm rot="-5400000">
              <a:off x="1646" y="-75"/>
              <a:ext cx="2299800" cy="23001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15"/>
            <p:cNvSpPr/>
            <p:nvPr/>
          </p:nvSpPr>
          <p:spPr>
            <a:xfrm flipH="1">
              <a:off x="652821" y="590035"/>
              <a:ext cx="2300100" cy="2299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6" name="Shape 16"/>
          <p:cNvSpPr txBox="1">
            <a:spLocks noGrp="1"/>
          </p:cNvSpPr>
          <p:nvPr>
            <p:ph type="ctrTitle"/>
          </p:nvPr>
        </p:nvSpPr>
        <p:spPr>
          <a:xfrm>
            <a:off x="3537150" y="1578400"/>
            <a:ext cx="5017500" cy="1578900"/>
          </a:xfrm>
          <a:prstGeom prst="rect">
            <a:avLst/>
          </a:prstGeom>
        </p:spPr>
        <p:txBody>
          <a:bodyPr spcFirstLastPara="1" wrap="square" lIns="91425" tIns="91425" rIns="91425" bIns="91425" anchor="t" anchorCtr="0"/>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17" name="Shape 17"/>
          <p:cNvSpPr txBox="1">
            <a:spLocks noGrp="1"/>
          </p:cNvSpPr>
          <p:nvPr>
            <p:ph type="subTitle" idx="1"/>
          </p:nvPr>
        </p:nvSpPr>
        <p:spPr>
          <a:xfrm>
            <a:off x="5083950" y="3924925"/>
            <a:ext cx="3470700" cy="506100"/>
          </a:xfrm>
          <a:prstGeom prst="rect">
            <a:avLst/>
          </a:prstGeom>
        </p:spPr>
        <p:txBody>
          <a:bodyPr spcFirstLastPara="1" wrap="square" lIns="91425" tIns="91425" rIns="91425" bIns="91425" anchor="t" anchorCtr="0"/>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18" name="Shape 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05"/>
        <p:cNvGrpSpPr/>
        <p:nvPr/>
      </p:nvGrpSpPr>
      <p:grpSpPr>
        <a:xfrm>
          <a:off x="0" y="0"/>
          <a:ext cx="0" cy="0"/>
          <a:chOff x="0" y="0"/>
          <a:chExt cx="0" cy="0"/>
        </a:xfrm>
      </p:grpSpPr>
      <p:grpSp>
        <p:nvGrpSpPr>
          <p:cNvPr id="106" name="Shape 106"/>
          <p:cNvGrpSpPr/>
          <p:nvPr/>
        </p:nvGrpSpPr>
        <p:grpSpPr>
          <a:xfrm>
            <a:off x="4406400" y="0"/>
            <a:ext cx="4737600" cy="5143065"/>
            <a:chOff x="4406400" y="0"/>
            <a:chExt cx="4737600" cy="5143065"/>
          </a:xfrm>
        </p:grpSpPr>
        <p:sp>
          <p:nvSpPr>
            <p:cNvPr id="107" name="Shape 107"/>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8" name="Shape 108"/>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9" name="Shape 109"/>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0" name="Shape 110"/>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1" name="Shape 111"/>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2" name="Shape 112"/>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3" name="Shape 113"/>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4" name="Shape 114"/>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5" name="Shape 115"/>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6" name="Shape 116"/>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 name="Shape 117"/>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8" name="Shape 118"/>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9" name="Shape 119"/>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0" name="Shape 120"/>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1" name="Shape 121"/>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2" name="Shape 122"/>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3" name="Shape 123"/>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4" name="Shape 124"/>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25" name="Shape 125"/>
          <p:cNvSpPr txBox="1">
            <a:spLocks noGrp="1"/>
          </p:cNvSpPr>
          <p:nvPr>
            <p:ph type="title"/>
          </p:nvPr>
        </p:nvSpPr>
        <p:spPr>
          <a:xfrm>
            <a:off x="823850" y="1284675"/>
            <a:ext cx="4776000" cy="1300800"/>
          </a:xfrm>
          <a:prstGeom prst="rect">
            <a:avLst/>
          </a:prstGeom>
        </p:spPr>
        <p:txBody>
          <a:bodyPr spcFirstLastPara="1" wrap="square" lIns="91425" tIns="91425" rIns="91425" bIns="91425" anchor="t" anchorCtr="0"/>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endParaRPr/>
          </a:p>
        </p:txBody>
      </p:sp>
      <p:sp>
        <p:nvSpPr>
          <p:cNvPr id="126" name="Shape 126"/>
          <p:cNvSpPr txBox="1">
            <a:spLocks noGrp="1"/>
          </p:cNvSpPr>
          <p:nvPr>
            <p:ph type="body" idx="1"/>
          </p:nvPr>
        </p:nvSpPr>
        <p:spPr>
          <a:xfrm>
            <a:off x="823850" y="2643124"/>
            <a:ext cx="4776000" cy="12189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27" name="Shape 1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8"/>
        <p:cNvGrpSpPr/>
        <p:nvPr/>
      </p:nvGrpSpPr>
      <p:grpSpPr>
        <a:xfrm>
          <a:off x="0" y="0"/>
          <a:ext cx="0" cy="0"/>
          <a:chOff x="0" y="0"/>
          <a:chExt cx="0" cy="0"/>
        </a:xfrm>
      </p:grpSpPr>
      <p:sp>
        <p:nvSpPr>
          <p:cNvPr id="129" name="Shape 12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grpSp>
        <p:nvGrpSpPr>
          <p:cNvPr id="20" name="Shape 20"/>
          <p:cNvGrpSpPr/>
          <p:nvPr/>
        </p:nvGrpSpPr>
        <p:grpSpPr>
          <a:xfrm>
            <a:off x="4406400" y="0"/>
            <a:ext cx="4737600" cy="5143065"/>
            <a:chOff x="4406400" y="0"/>
            <a:chExt cx="4737600" cy="5143065"/>
          </a:xfrm>
        </p:grpSpPr>
        <p:sp>
          <p:nvSpPr>
            <p:cNvPr id="21" name="Shape 21"/>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 name="Shape 22"/>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 name="Shape 23"/>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 name="Shape 24"/>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 name="Shape 25"/>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 name="Shape 26"/>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 name="Shape 27"/>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 name="Shape 28"/>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 name="Shape 29"/>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 name="Shape 30"/>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 name="Shape 31"/>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 name="Shape 32"/>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 name="Shape 33"/>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 name="Shape 34"/>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 name="Shape 35"/>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 name="Shape 36"/>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 name="Shape 38"/>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39" name="Shape 39"/>
          <p:cNvSpPr txBox="1">
            <a:spLocks noGrp="1"/>
          </p:cNvSpPr>
          <p:nvPr>
            <p:ph type="title"/>
          </p:nvPr>
        </p:nvSpPr>
        <p:spPr>
          <a:xfrm>
            <a:off x="823850" y="2053000"/>
            <a:ext cx="4587000" cy="1148700"/>
          </a:xfrm>
          <a:prstGeom prst="rect">
            <a:avLst/>
          </a:prstGeom>
        </p:spPr>
        <p:txBody>
          <a:bodyPr spcFirstLastPara="1" wrap="square" lIns="91425" tIns="91425" rIns="91425" bIns="91425" anchor="ctr"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1"/>
        <p:cNvGrpSpPr/>
        <p:nvPr/>
      </p:nvGrpSpPr>
      <p:grpSpPr>
        <a:xfrm>
          <a:off x="0" y="0"/>
          <a:ext cx="0" cy="0"/>
          <a:chOff x="0" y="0"/>
          <a:chExt cx="0" cy="0"/>
        </a:xfrm>
      </p:grpSpPr>
      <p:grpSp>
        <p:nvGrpSpPr>
          <p:cNvPr id="42" name="Shape 42"/>
          <p:cNvGrpSpPr/>
          <p:nvPr/>
        </p:nvGrpSpPr>
        <p:grpSpPr>
          <a:xfrm>
            <a:off x="0" y="381001"/>
            <a:ext cx="1037850" cy="1016287"/>
            <a:chOff x="0" y="381001"/>
            <a:chExt cx="1037850" cy="1016287"/>
          </a:xfrm>
        </p:grpSpPr>
        <p:sp>
          <p:nvSpPr>
            <p:cNvPr id="43" name="Shape 43"/>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4" name="Shape 44"/>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45" name="Shape 4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6" name="Shape 46"/>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48"/>
        <p:cNvGrpSpPr/>
        <p:nvPr/>
      </p:nvGrpSpPr>
      <p:grpSpPr>
        <a:xfrm>
          <a:off x="0" y="0"/>
          <a:ext cx="0" cy="0"/>
          <a:chOff x="0" y="0"/>
          <a:chExt cx="0" cy="0"/>
        </a:xfrm>
      </p:grpSpPr>
      <p:grpSp>
        <p:nvGrpSpPr>
          <p:cNvPr id="49" name="Shape 49"/>
          <p:cNvGrpSpPr/>
          <p:nvPr/>
        </p:nvGrpSpPr>
        <p:grpSpPr>
          <a:xfrm>
            <a:off x="0" y="381001"/>
            <a:ext cx="1037850" cy="1016287"/>
            <a:chOff x="0" y="381001"/>
            <a:chExt cx="1037850" cy="1016287"/>
          </a:xfrm>
        </p:grpSpPr>
        <p:sp>
          <p:nvSpPr>
            <p:cNvPr id="50" name="Shape 50"/>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1" name="Shape 51"/>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52" name="Shape 52"/>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53" name="Shape 53"/>
          <p:cNvSpPr txBox="1">
            <a:spLocks noGrp="1"/>
          </p:cNvSpPr>
          <p:nvPr>
            <p:ph type="body" idx="1"/>
          </p:nvPr>
        </p:nvSpPr>
        <p:spPr>
          <a:xfrm>
            <a:off x="1297500" y="1567550"/>
            <a:ext cx="3403200" cy="29112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4" name="Shape 54"/>
          <p:cNvSpPr txBox="1">
            <a:spLocks noGrp="1"/>
          </p:cNvSpPr>
          <p:nvPr>
            <p:ph type="body" idx="2"/>
          </p:nvPr>
        </p:nvSpPr>
        <p:spPr>
          <a:xfrm>
            <a:off x="4933221" y="1567550"/>
            <a:ext cx="3403200" cy="29112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5" name="Shape 5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grpSp>
        <p:nvGrpSpPr>
          <p:cNvPr id="57" name="Shape 57"/>
          <p:cNvGrpSpPr/>
          <p:nvPr/>
        </p:nvGrpSpPr>
        <p:grpSpPr>
          <a:xfrm>
            <a:off x="0" y="381001"/>
            <a:ext cx="1037850" cy="1016287"/>
            <a:chOff x="0" y="381001"/>
            <a:chExt cx="1037850" cy="1016287"/>
          </a:xfrm>
        </p:grpSpPr>
        <p:sp>
          <p:nvSpPr>
            <p:cNvPr id="58" name="Shape 58"/>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 name="Shape 59"/>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60" name="Shape 60"/>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1" name="Shape 6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62"/>
        <p:cNvGrpSpPr/>
        <p:nvPr/>
      </p:nvGrpSpPr>
      <p:grpSpPr>
        <a:xfrm>
          <a:off x="0" y="0"/>
          <a:ext cx="0" cy="0"/>
          <a:chOff x="0" y="0"/>
          <a:chExt cx="0" cy="0"/>
        </a:xfrm>
      </p:grpSpPr>
      <p:grpSp>
        <p:nvGrpSpPr>
          <p:cNvPr id="63" name="Shape 63"/>
          <p:cNvGrpSpPr/>
          <p:nvPr/>
        </p:nvGrpSpPr>
        <p:grpSpPr>
          <a:xfrm>
            <a:off x="0" y="381001"/>
            <a:ext cx="1037850" cy="1016287"/>
            <a:chOff x="0" y="381001"/>
            <a:chExt cx="1037850" cy="1016287"/>
          </a:xfrm>
        </p:grpSpPr>
        <p:sp>
          <p:nvSpPr>
            <p:cNvPr id="64" name="Shape 64"/>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5" name="Shape 65"/>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66" name="Shape 66"/>
          <p:cNvSpPr txBox="1">
            <a:spLocks noGrp="1"/>
          </p:cNvSpPr>
          <p:nvPr>
            <p:ph type="title"/>
          </p:nvPr>
        </p:nvSpPr>
        <p:spPr>
          <a:xfrm>
            <a:off x="1297500" y="393750"/>
            <a:ext cx="3798900" cy="1493100"/>
          </a:xfrm>
          <a:prstGeom prst="rect">
            <a:avLst/>
          </a:prstGeom>
        </p:spPr>
        <p:txBody>
          <a:bodyPr spcFirstLastPara="1" wrap="square" lIns="91425" tIns="91425" rIns="91425" bIns="91425" anchor="t"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7" name="Shape 67"/>
          <p:cNvSpPr txBox="1">
            <a:spLocks noGrp="1"/>
          </p:cNvSpPr>
          <p:nvPr>
            <p:ph type="body" idx="1"/>
          </p:nvPr>
        </p:nvSpPr>
        <p:spPr>
          <a:xfrm>
            <a:off x="1297500" y="1972550"/>
            <a:ext cx="3798900" cy="24159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8" name="Shape 6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69"/>
        <p:cNvGrpSpPr/>
        <p:nvPr/>
      </p:nvGrpSpPr>
      <p:grpSpPr>
        <a:xfrm>
          <a:off x="0" y="0"/>
          <a:ext cx="0" cy="0"/>
          <a:chOff x="0" y="0"/>
          <a:chExt cx="0" cy="0"/>
        </a:xfrm>
      </p:grpSpPr>
      <p:grpSp>
        <p:nvGrpSpPr>
          <p:cNvPr id="70" name="Shape 70"/>
          <p:cNvGrpSpPr/>
          <p:nvPr/>
        </p:nvGrpSpPr>
        <p:grpSpPr>
          <a:xfrm>
            <a:off x="4406400" y="0"/>
            <a:ext cx="4737600" cy="5143500"/>
            <a:chOff x="4406400" y="0"/>
            <a:chExt cx="4737600" cy="5143500"/>
          </a:xfrm>
        </p:grpSpPr>
        <p:sp>
          <p:nvSpPr>
            <p:cNvPr id="71" name="Shape 71"/>
            <p:cNvSpPr/>
            <p:nvPr/>
          </p:nvSpPr>
          <p:spPr>
            <a:xfrm rot="5400000">
              <a:off x="4407900" y="-1500"/>
              <a:ext cx="47346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 name="Shape 72"/>
            <p:cNvSpPr/>
            <p:nvPr/>
          </p:nvSpPr>
          <p:spPr>
            <a:xfrm rot="5400000">
              <a:off x="4840825" y="6000"/>
              <a:ext cx="42987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 name="Shape 73"/>
            <p:cNvSpPr/>
            <p:nvPr/>
          </p:nvSpPr>
          <p:spPr>
            <a:xfrm rot="-5400000">
              <a:off x="5618399" y="123664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 name="Shape 74"/>
            <p:cNvSpPr/>
            <p:nvPr/>
          </p:nvSpPr>
          <p:spPr>
            <a:xfrm flipH="1">
              <a:off x="5849857" y="144407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 name="Shape 75"/>
            <p:cNvSpPr/>
            <p:nvPr/>
          </p:nvSpPr>
          <p:spPr>
            <a:xfrm rot="-5400000">
              <a:off x="5987081" y="246974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 name="Shape 76"/>
            <p:cNvSpPr/>
            <p:nvPr/>
          </p:nvSpPr>
          <p:spPr>
            <a:xfrm flipH="1">
              <a:off x="6222115" y="2677179"/>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 name="Shape 77"/>
            <p:cNvSpPr/>
            <p:nvPr/>
          </p:nvSpPr>
          <p:spPr>
            <a:xfrm rot="-5400000">
              <a:off x="6675341" y="186224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8" name="Shape 78"/>
            <p:cNvSpPr/>
            <p:nvPr/>
          </p:nvSpPr>
          <p:spPr>
            <a:xfrm flipH="1">
              <a:off x="6908099" y="2069680"/>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 name="Shape 79"/>
            <p:cNvSpPr/>
            <p:nvPr/>
          </p:nvSpPr>
          <p:spPr>
            <a:xfrm rot="-5400000">
              <a:off x="6861141" y="247808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 name="Shape 80"/>
            <p:cNvSpPr/>
            <p:nvPr/>
          </p:nvSpPr>
          <p:spPr>
            <a:xfrm flipH="1">
              <a:off x="7965266" y="269319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 name="Shape 81"/>
            <p:cNvSpPr/>
            <p:nvPr/>
          </p:nvSpPr>
          <p:spPr>
            <a:xfrm flipH="1">
              <a:off x="8145082" y="330903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 name="Shape 82"/>
            <p:cNvSpPr/>
            <p:nvPr/>
          </p:nvSpPr>
          <p:spPr>
            <a:xfrm rot="-5400000">
              <a:off x="7047599" y="309534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 name="Shape 83"/>
            <p:cNvSpPr/>
            <p:nvPr/>
          </p:nvSpPr>
          <p:spPr>
            <a:xfrm flipH="1">
              <a:off x="7276649" y="330278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4" name="Shape 84"/>
            <p:cNvSpPr/>
            <p:nvPr/>
          </p:nvSpPr>
          <p:spPr>
            <a:xfrm rot="-5400000">
              <a:off x="7227414" y="3711189"/>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5" name="Shape 85"/>
            <p:cNvSpPr/>
            <p:nvPr/>
          </p:nvSpPr>
          <p:spPr>
            <a:xfrm flipH="1">
              <a:off x="7462448" y="391862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 name="Shape 86"/>
            <p:cNvSpPr/>
            <p:nvPr/>
          </p:nvSpPr>
          <p:spPr>
            <a:xfrm rot="-5400000">
              <a:off x="8102491" y="37188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 name="Shape 87"/>
            <p:cNvSpPr/>
            <p:nvPr/>
          </p:nvSpPr>
          <p:spPr>
            <a:xfrm flipH="1">
              <a:off x="8334533" y="392629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 name="Shape 88"/>
            <p:cNvSpPr/>
            <p:nvPr/>
          </p:nvSpPr>
          <p:spPr>
            <a:xfrm rot="-5400000">
              <a:off x="8288290" y="433470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89" name="Shape 89"/>
          <p:cNvSpPr txBox="1">
            <a:spLocks noGrp="1"/>
          </p:cNvSpPr>
          <p:nvPr>
            <p:ph type="title"/>
          </p:nvPr>
        </p:nvSpPr>
        <p:spPr>
          <a:xfrm>
            <a:off x="823850" y="866775"/>
            <a:ext cx="4587000" cy="3521100"/>
          </a:xfrm>
          <a:prstGeom prst="rect">
            <a:avLst/>
          </a:prstGeom>
        </p:spPr>
        <p:txBody>
          <a:bodyPr spcFirstLastPara="1" wrap="square" lIns="91425" tIns="91425" rIns="91425" bIns="91425" anchor="ctr"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0" name="Shape 9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91"/>
        <p:cNvGrpSpPr/>
        <p:nvPr/>
      </p:nvGrpSpPr>
      <p:grpSpPr>
        <a:xfrm>
          <a:off x="0" y="0"/>
          <a:ext cx="0" cy="0"/>
          <a:chOff x="0" y="0"/>
          <a:chExt cx="0" cy="0"/>
        </a:xfrm>
      </p:grpSpPr>
      <p:grpSp>
        <p:nvGrpSpPr>
          <p:cNvPr id="92" name="Shape 92"/>
          <p:cNvGrpSpPr/>
          <p:nvPr/>
        </p:nvGrpSpPr>
        <p:grpSpPr>
          <a:xfrm>
            <a:off x="0" y="381001"/>
            <a:ext cx="1037850" cy="1016287"/>
            <a:chOff x="0" y="381001"/>
            <a:chExt cx="1037850" cy="1016287"/>
          </a:xfrm>
        </p:grpSpPr>
        <p:sp>
          <p:nvSpPr>
            <p:cNvPr id="93" name="Shape 93"/>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4" name="Shape 94"/>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95" name="Shape 95"/>
          <p:cNvSpPr txBox="1">
            <a:spLocks noGrp="1"/>
          </p:cNvSpPr>
          <p:nvPr>
            <p:ph type="title"/>
          </p:nvPr>
        </p:nvSpPr>
        <p:spPr>
          <a:xfrm>
            <a:off x="1297500" y="1658325"/>
            <a:ext cx="3036300" cy="1751700"/>
          </a:xfrm>
          <a:prstGeom prst="rect">
            <a:avLst/>
          </a:prstGeom>
        </p:spPr>
        <p:txBody>
          <a:bodyPr spcFirstLastPara="1" wrap="square" lIns="91425" tIns="91425" rIns="91425" bIns="91425" anchor="t"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96" name="Shape 96"/>
          <p:cNvSpPr txBox="1">
            <a:spLocks noGrp="1"/>
          </p:cNvSpPr>
          <p:nvPr>
            <p:ph type="subTitle" idx="1"/>
          </p:nvPr>
        </p:nvSpPr>
        <p:spPr>
          <a:xfrm>
            <a:off x="1297500" y="3538000"/>
            <a:ext cx="3036300" cy="506100"/>
          </a:xfrm>
          <a:prstGeom prst="rect">
            <a:avLst/>
          </a:prstGeom>
        </p:spPr>
        <p:txBody>
          <a:bodyPr spcFirstLastPara="1" wrap="square" lIns="91425" tIns="91425" rIns="91425" bIns="91425" anchor="t" anchorCtr="0"/>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97" name="Shape 97"/>
          <p:cNvSpPr txBox="1">
            <a:spLocks noGrp="1"/>
          </p:cNvSpPr>
          <p:nvPr>
            <p:ph type="body" idx="2"/>
          </p:nvPr>
        </p:nvSpPr>
        <p:spPr>
          <a:xfrm>
            <a:off x="4648200" y="1696600"/>
            <a:ext cx="3676800" cy="23475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8" name="Shape 9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9"/>
        <p:cNvGrpSpPr/>
        <p:nvPr/>
      </p:nvGrpSpPr>
      <p:grpSpPr>
        <a:xfrm>
          <a:off x="0" y="0"/>
          <a:ext cx="0" cy="0"/>
          <a:chOff x="0" y="0"/>
          <a:chExt cx="0" cy="0"/>
        </a:xfrm>
      </p:grpSpPr>
      <p:grpSp>
        <p:nvGrpSpPr>
          <p:cNvPr id="100" name="Shape 100"/>
          <p:cNvGrpSpPr/>
          <p:nvPr/>
        </p:nvGrpSpPr>
        <p:grpSpPr>
          <a:xfrm>
            <a:off x="0" y="4128572"/>
            <a:ext cx="698925" cy="684657"/>
            <a:chOff x="0" y="3785672"/>
            <a:chExt cx="698925" cy="684657"/>
          </a:xfrm>
        </p:grpSpPr>
        <p:sp>
          <p:nvSpPr>
            <p:cNvPr id="101" name="Shape 101"/>
            <p:cNvSpPr/>
            <p:nvPr/>
          </p:nvSpPr>
          <p:spPr>
            <a:xfrm rot="-5400000">
              <a:off x="0" y="3785672"/>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2" name="Shape 102"/>
            <p:cNvSpPr/>
            <p:nvPr/>
          </p:nvSpPr>
          <p:spPr>
            <a:xfrm flipH="1">
              <a:off x="154125" y="3925529"/>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03" name="Shape 103"/>
          <p:cNvSpPr txBox="1">
            <a:spLocks noGrp="1"/>
          </p:cNvSpPr>
          <p:nvPr>
            <p:ph type="body" idx="1"/>
          </p:nvPr>
        </p:nvSpPr>
        <p:spPr>
          <a:xfrm>
            <a:off x="812725" y="4305375"/>
            <a:ext cx="6936000" cy="523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300"/>
              <a:buNone/>
              <a:defRPr/>
            </a:lvl1pPr>
          </a:lstStyle>
          <a:p>
            <a:endParaRPr/>
          </a:p>
        </p:txBody>
      </p:sp>
      <p:sp>
        <p:nvSpPr>
          <p:cNvPr id="104" name="Shape 10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focus">
    <p:bg>
      <p:bgPr>
        <a:solidFill>
          <a:schemeClr val="dk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marL="914400" lvl="1"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2pPr>
            <a:lvl3pPr marL="1371600" lvl="2"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3pPr>
            <a:lvl4pPr marL="1828800" lvl="3"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4pPr>
            <a:lvl5pPr marL="2286000" lvl="4"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5pPr>
            <a:lvl6pPr marL="2743200" lvl="5"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6pPr>
            <a:lvl7pPr marL="3200400" lvl="6"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7pPr>
            <a:lvl8pPr marL="3657600" lvl="7"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8pPr>
            <a:lvl9pPr marL="4114800" lvl="8" indent="-298450">
              <a:lnSpc>
                <a:spcPct val="115000"/>
              </a:lnSpc>
              <a:spcBef>
                <a:spcPts val="1600"/>
              </a:spcBef>
              <a:spcAft>
                <a:spcPts val="1600"/>
              </a:spcAft>
              <a:buClr>
                <a:schemeClr val="lt1"/>
              </a:buClr>
              <a:buSzPts val="1100"/>
              <a:buFont typeface="Lato"/>
              <a:buChar char="■"/>
              <a:defRPr sz="1100">
                <a:solidFill>
                  <a:schemeClr val="lt1"/>
                </a:solidFill>
                <a:latin typeface="Lato"/>
                <a:ea typeface="Lato"/>
                <a:cs typeface="Lato"/>
                <a:sym typeface="Lato"/>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heafricanbookreview.com/2014/05/09/you-laughed-and-laughed-and-laughed-gabriel-okara/"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ctrTitle"/>
          </p:nvPr>
        </p:nvSpPr>
        <p:spPr>
          <a:xfrm>
            <a:off x="2362200" y="1047750"/>
            <a:ext cx="6550675" cy="34290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b="1" dirty="0"/>
              <a:t>The Writing and Reading </a:t>
            </a:r>
            <a:r>
              <a:rPr lang="en" b="1" dirty="0" smtClean="0"/>
              <a:t>Center</a:t>
            </a:r>
            <a:endParaRPr b="1"/>
          </a:p>
          <a:p>
            <a:pPr marL="0" lvl="0" indent="0" algn="ctr">
              <a:spcBef>
                <a:spcPts val="0"/>
              </a:spcBef>
              <a:spcAft>
                <a:spcPts val="0"/>
              </a:spcAft>
              <a:buNone/>
            </a:pPr>
            <a:r>
              <a:rPr lang="en" dirty="0" smtClean="0"/>
              <a:t/>
            </a:r>
            <a:br>
              <a:rPr lang="en" dirty="0" smtClean="0"/>
            </a:br>
            <a:r>
              <a:rPr lang="en" dirty="0" smtClean="0"/>
              <a:t>Writing </a:t>
            </a:r>
            <a:r>
              <a:rPr lang="en" dirty="0"/>
              <a:t>a Literary Analysis</a:t>
            </a:r>
            <a:endParaRPr/>
          </a:p>
        </p:txBody>
      </p:sp>
      <p:sp>
        <p:nvSpPr>
          <p:cNvPr id="135" name="Shape 135"/>
          <p:cNvSpPr txBox="1">
            <a:spLocks noGrp="1"/>
          </p:cNvSpPr>
          <p:nvPr>
            <p:ph type="subTitle" idx="1"/>
          </p:nvPr>
        </p:nvSpPr>
        <p:spPr>
          <a:xfrm>
            <a:off x="4122550" y="3108675"/>
            <a:ext cx="4866600" cy="1840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2000" dirty="0"/>
          </a:p>
          <a:p>
            <a:pPr marL="0" lvl="0" indent="0">
              <a:spcBef>
                <a:spcPts val="0"/>
              </a:spcBef>
              <a:spcAft>
                <a:spcPts val="0"/>
              </a:spcAft>
              <a:buNone/>
            </a:pPr>
            <a:endParaRPr dirty="0"/>
          </a:p>
          <a:p>
            <a:pPr marL="0" lvl="0" indent="0">
              <a:spcBef>
                <a:spcPts val="0"/>
              </a:spcBef>
              <a:spcAft>
                <a:spcPts val="0"/>
              </a:spcAft>
              <a:buNone/>
            </a:pPr>
            <a:endParaRPr sz="1400" dirty="0"/>
          </a:p>
          <a:p>
            <a:pPr marL="0" lvl="0" indent="0">
              <a:spcBef>
                <a:spcPts val="0"/>
              </a:spcBef>
              <a:spcAft>
                <a:spcPts val="0"/>
              </a:spcAft>
              <a:buNone/>
            </a:pPr>
            <a:endParaRPr sz="1400" dirty="0"/>
          </a:p>
          <a:p>
            <a:pPr marL="0" lvl="0" indent="0">
              <a:spcBef>
                <a:spcPts val="0"/>
              </a:spcBef>
              <a:spcAft>
                <a:spcPts val="0"/>
              </a:spcAft>
              <a:buNone/>
            </a:pPr>
            <a:endParaRPr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Poetry Analysis Activity:</a:t>
            </a:r>
            <a:endParaRPr lang="en-US" dirty="0"/>
          </a:p>
        </p:txBody>
      </p:sp>
      <p:sp>
        <p:nvSpPr>
          <p:cNvPr id="3" name="Text Placeholder 2"/>
          <p:cNvSpPr>
            <a:spLocks noGrp="1"/>
          </p:cNvSpPr>
          <p:nvPr>
            <p:ph type="body" idx="1"/>
          </p:nvPr>
        </p:nvSpPr>
        <p:spPr>
          <a:xfrm>
            <a:off x="533400" y="1567550"/>
            <a:ext cx="8153400" cy="2911200"/>
          </a:xfrm>
        </p:spPr>
        <p:txBody>
          <a:bodyPr/>
          <a:lstStyle/>
          <a:p>
            <a:r>
              <a:rPr lang="en-US" dirty="0" smtClean="0"/>
              <a:t>Gabriel </a:t>
            </a:r>
            <a:r>
              <a:rPr lang="en-US" dirty="0" err="1" smtClean="0"/>
              <a:t>Okara’s</a:t>
            </a:r>
            <a:r>
              <a:rPr lang="en-US" dirty="0" smtClean="0"/>
              <a:t> “You Laughed and Laughed and Laughed”: </a:t>
            </a:r>
            <a:r>
              <a:rPr lang="en-US" dirty="0" smtClean="0">
                <a:hlinkClick r:id="rId2"/>
              </a:rPr>
              <a:t>https://theafricanbookreview.com/2014/05/09/you-laughed-and-laughed-and-laughed-gabriel-okara/</a:t>
            </a:r>
            <a:endParaRPr lang="en-US" dirty="0" smtClean="0"/>
          </a:p>
          <a:p>
            <a:endParaRPr lang="en-US" dirty="0" smtClean="0"/>
          </a:p>
          <a:p>
            <a:r>
              <a:rPr lang="en-US" dirty="0" smtClean="0"/>
              <a:t>For five minutes, write about the central theme/idea of the poem and one of the central literary devices used that support the poem’s message. Provide examples of the use of this device from the poem.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1219200" y="133350"/>
            <a:ext cx="7038900" cy="685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What is Literary Analysis?</a:t>
            </a:r>
            <a:endParaRPr/>
          </a:p>
        </p:txBody>
      </p:sp>
      <p:sp>
        <p:nvSpPr>
          <p:cNvPr id="141" name="Shape 141"/>
          <p:cNvSpPr txBox="1">
            <a:spLocks noGrp="1"/>
          </p:cNvSpPr>
          <p:nvPr>
            <p:ph type="body" idx="1"/>
          </p:nvPr>
        </p:nvSpPr>
        <p:spPr>
          <a:xfrm>
            <a:off x="381000" y="742950"/>
            <a:ext cx="8458200" cy="4123550"/>
          </a:xfrm>
          <a:prstGeom prst="rect">
            <a:avLst/>
          </a:prstGeom>
          <a:ln w="9525" cap="flat" cmpd="sng">
            <a:solidFill>
              <a:srgbClr val="000000"/>
            </a:solidFill>
            <a:prstDash val="dot"/>
            <a:round/>
            <a:headEnd type="none" w="sm" len="sm"/>
            <a:tailEnd type="none" w="sm" len="sm"/>
          </a:ln>
        </p:spPr>
        <p:txBody>
          <a:bodyPr spcFirstLastPara="1" wrap="square" lIns="91425" tIns="91425" rIns="91425" bIns="91425" anchor="t" anchorCtr="0">
            <a:noAutofit/>
          </a:bodyPr>
          <a:lstStyle/>
          <a:p>
            <a:pPr marL="0" lvl="0" indent="0" rtl="0">
              <a:spcBef>
                <a:spcPts val="0"/>
              </a:spcBef>
              <a:spcAft>
                <a:spcPts val="0"/>
              </a:spcAft>
              <a:buNone/>
            </a:pPr>
            <a:r>
              <a:rPr lang="en" sz="1600" dirty="0"/>
              <a:t>Literary Analysis is:</a:t>
            </a:r>
            <a:endParaRPr sz="1600"/>
          </a:p>
          <a:p>
            <a:pPr marL="457200" lvl="0" indent="-311150" rtl="0">
              <a:spcBef>
                <a:spcPts val="1600"/>
              </a:spcBef>
              <a:spcAft>
                <a:spcPts val="0"/>
              </a:spcAft>
              <a:buSzPts val="1300"/>
              <a:buChar char="●"/>
            </a:pPr>
            <a:r>
              <a:rPr lang="en" sz="1600" dirty="0"/>
              <a:t> An argumentative analysis about a literary work</a:t>
            </a:r>
            <a:endParaRPr sz="1600"/>
          </a:p>
          <a:p>
            <a:pPr marL="457200" lvl="0" indent="-311150" rtl="0">
              <a:spcBef>
                <a:spcPts val="0"/>
              </a:spcBef>
              <a:spcAft>
                <a:spcPts val="0"/>
              </a:spcAft>
              <a:buSzPts val="1300"/>
              <a:buChar char="●"/>
            </a:pPr>
            <a:r>
              <a:rPr lang="en" sz="1600" dirty="0"/>
              <a:t>The writer's interpretation of the text</a:t>
            </a:r>
            <a:endParaRPr sz="1600"/>
          </a:p>
          <a:p>
            <a:pPr marL="457200" lvl="0" indent="-311150" rtl="0">
              <a:spcBef>
                <a:spcPts val="0"/>
              </a:spcBef>
              <a:spcAft>
                <a:spcPts val="0"/>
              </a:spcAft>
              <a:buSzPts val="1300"/>
              <a:buChar char="●"/>
            </a:pPr>
            <a:r>
              <a:rPr lang="en" sz="1600" dirty="0"/>
              <a:t>Examination of literary devices and elements in relation to the theme or plot</a:t>
            </a:r>
            <a:endParaRPr sz="1600"/>
          </a:p>
          <a:p>
            <a:pPr marL="0" lvl="0" indent="0" rtl="0">
              <a:spcBef>
                <a:spcPts val="1600"/>
              </a:spcBef>
              <a:spcAft>
                <a:spcPts val="0"/>
              </a:spcAft>
              <a:buNone/>
            </a:pPr>
            <a:r>
              <a:rPr lang="en" sz="1600" dirty="0"/>
              <a:t>Literary devices &amp; elements Include:</a:t>
            </a:r>
            <a:endParaRPr sz="1600"/>
          </a:p>
          <a:p>
            <a:pPr marL="457200" lvl="0" indent="-311150" rtl="0">
              <a:spcBef>
                <a:spcPts val="1600"/>
              </a:spcBef>
              <a:spcAft>
                <a:spcPts val="0"/>
              </a:spcAft>
              <a:buSzPts val="1300"/>
              <a:buChar char="●"/>
            </a:pPr>
            <a:r>
              <a:rPr lang="en" sz="1600" dirty="0"/>
              <a:t>Diction (word choice)</a:t>
            </a:r>
            <a:endParaRPr sz="1600"/>
          </a:p>
          <a:p>
            <a:pPr marL="457200" lvl="0" indent="-311150" rtl="0">
              <a:spcBef>
                <a:spcPts val="0"/>
              </a:spcBef>
              <a:spcAft>
                <a:spcPts val="0"/>
              </a:spcAft>
              <a:buSzPts val="1300"/>
              <a:buChar char="●"/>
            </a:pPr>
            <a:r>
              <a:rPr lang="en" sz="1600" dirty="0"/>
              <a:t>Imagery</a:t>
            </a:r>
            <a:endParaRPr sz="1600"/>
          </a:p>
          <a:p>
            <a:pPr marL="457200" lvl="0" indent="-311150" rtl="0">
              <a:spcBef>
                <a:spcPts val="0"/>
              </a:spcBef>
              <a:spcAft>
                <a:spcPts val="0"/>
              </a:spcAft>
              <a:buSzPts val="1300"/>
              <a:buChar char="●"/>
            </a:pPr>
            <a:r>
              <a:rPr lang="en" sz="1600" dirty="0"/>
              <a:t>Personification</a:t>
            </a:r>
            <a:endParaRPr sz="1600"/>
          </a:p>
          <a:p>
            <a:pPr marL="457200" lvl="0" indent="-311150" rtl="0">
              <a:spcBef>
                <a:spcPts val="0"/>
              </a:spcBef>
              <a:spcAft>
                <a:spcPts val="0"/>
              </a:spcAft>
              <a:buSzPts val="1300"/>
              <a:buChar char="●"/>
            </a:pPr>
            <a:r>
              <a:rPr lang="en" sz="1600" dirty="0"/>
              <a:t>Repetition</a:t>
            </a:r>
            <a:endParaRPr sz="1600"/>
          </a:p>
          <a:p>
            <a:pPr marL="457200" lvl="0" indent="-311150" rtl="0">
              <a:spcBef>
                <a:spcPts val="0"/>
              </a:spcBef>
              <a:spcAft>
                <a:spcPts val="0"/>
              </a:spcAft>
              <a:buSzPts val="1300"/>
              <a:buChar char="●"/>
            </a:pPr>
            <a:r>
              <a:rPr lang="en" sz="1600" dirty="0"/>
              <a:t>Foreshadowing</a:t>
            </a:r>
            <a:endParaRPr sz="1600"/>
          </a:p>
          <a:p>
            <a:pPr marL="457200" lvl="0" indent="-311150" rtl="0">
              <a:spcBef>
                <a:spcPts val="0"/>
              </a:spcBef>
              <a:spcAft>
                <a:spcPts val="0"/>
              </a:spcAft>
              <a:buSzPts val="1300"/>
              <a:buChar char="●"/>
            </a:pPr>
            <a:r>
              <a:rPr lang="en" sz="1600" dirty="0"/>
              <a:t>Metaphor/Simile </a:t>
            </a:r>
            <a:endParaRPr sz="1600"/>
          </a:p>
          <a:p>
            <a:pPr marL="457200" lvl="0" indent="-311150">
              <a:spcBef>
                <a:spcPts val="0"/>
              </a:spcBef>
              <a:spcAft>
                <a:spcPts val="0"/>
              </a:spcAft>
              <a:buSzPts val="1300"/>
              <a:buChar char="●"/>
            </a:pPr>
            <a:r>
              <a:rPr lang="en" sz="1600" dirty="0"/>
              <a:t>Syntax</a:t>
            </a:r>
            <a:endParaRPr sz="1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Why is Literary Analysis Important?</a:t>
            </a:r>
            <a:endParaRPr/>
          </a:p>
        </p:txBody>
      </p:sp>
      <p:sp>
        <p:nvSpPr>
          <p:cNvPr id="147" name="Shape 147"/>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sz="1800" dirty="0"/>
              <a:t>Aids readers in understanding the theme of the literature</a:t>
            </a:r>
            <a:endParaRPr sz="1800" dirty="0"/>
          </a:p>
          <a:p>
            <a:pPr marL="457200" lvl="0" indent="-342900" rtl="0">
              <a:spcBef>
                <a:spcPts val="0"/>
              </a:spcBef>
              <a:spcAft>
                <a:spcPts val="0"/>
              </a:spcAft>
              <a:buSzPts val="1800"/>
              <a:buChar char="●"/>
            </a:pPr>
            <a:r>
              <a:rPr lang="en" sz="1800" dirty="0"/>
              <a:t>Reveals hidden meanings and messages from the author</a:t>
            </a:r>
            <a:endParaRPr sz="1800" dirty="0"/>
          </a:p>
          <a:p>
            <a:pPr marL="457200" lvl="0" indent="-342900" rtl="0">
              <a:spcBef>
                <a:spcPts val="0"/>
              </a:spcBef>
              <a:spcAft>
                <a:spcPts val="0"/>
              </a:spcAft>
              <a:buSzPts val="1800"/>
              <a:buChar char="●"/>
            </a:pPr>
            <a:r>
              <a:rPr lang="en" sz="1800" dirty="0"/>
              <a:t>Helps strengthen reading comprehension and critical thinking skills </a:t>
            </a:r>
            <a:endParaRPr sz="1800" dirty="0"/>
          </a:p>
          <a:p>
            <a:pPr marL="0" lvl="0" indent="0">
              <a:spcBef>
                <a:spcPts val="1600"/>
              </a:spcBef>
              <a:spcAft>
                <a:spcPts val="1600"/>
              </a:spcAft>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Tips on Writing A Literary Paper</a:t>
            </a:r>
            <a:endParaRPr/>
          </a:p>
        </p:txBody>
      </p:sp>
      <p:sp>
        <p:nvSpPr>
          <p:cNvPr id="153" name="Shape 153"/>
          <p:cNvSpPr txBox="1">
            <a:spLocks noGrp="1"/>
          </p:cNvSpPr>
          <p:nvPr>
            <p:ph type="body" idx="1"/>
          </p:nvPr>
        </p:nvSpPr>
        <p:spPr>
          <a:xfrm>
            <a:off x="1297500" y="971550"/>
            <a:ext cx="7038900" cy="3667525"/>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rgbClr val="FFFFFF"/>
              </a:buClr>
              <a:buSzPts val="1800"/>
              <a:buChar char="●"/>
            </a:pPr>
            <a:r>
              <a:rPr lang="en" sz="1800" dirty="0">
                <a:solidFill>
                  <a:srgbClr val="FFFFFF"/>
                </a:solidFill>
              </a:rPr>
              <a:t>The key is to not lose sight of your thesis </a:t>
            </a:r>
            <a:endParaRPr sz="1800" dirty="0">
              <a:solidFill>
                <a:srgbClr val="FFFFFF"/>
              </a:solidFill>
            </a:endParaRPr>
          </a:p>
          <a:p>
            <a:pPr marL="457200" lvl="0" indent="-342900" rtl="0">
              <a:spcBef>
                <a:spcPts val="0"/>
              </a:spcBef>
              <a:spcAft>
                <a:spcPts val="0"/>
              </a:spcAft>
              <a:buClr>
                <a:srgbClr val="FFFFFF"/>
              </a:buClr>
              <a:buSzPts val="1800"/>
              <a:buChar char="●"/>
            </a:pPr>
            <a:r>
              <a:rPr lang="en" sz="1800" dirty="0">
                <a:solidFill>
                  <a:srgbClr val="FFFFFF"/>
                </a:solidFill>
              </a:rPr>
              <a:t>Make sure all your analysis is connected to and supports your thesis and your paper’s claim about the literary work you are analyzing</a:t>
            </a:r>
            <a:endParaRPr sz="1800" dirty="0">
              <a:solidFill>
                <a:srgbClr val="FFFFFF"/>
              </a:solidFill>
            </a:endParaRPr>
          </a:p>
          <a:p>
            <a:pPr marL="457200" lvl="0" indent="-342900" rtl="0">
              <a:spcBef>
                <a:spcPts val="0"/>
              </a:spcBef>
              <a:spcAft>
                <a:spcPts val="0"/>
              </a:spcAft>
              <a:buClr>
                <a:srgbClr val="FFFFFF"/>
              </a:buClr>
              <a:buSzPts val="1800"/>
              <a:buChar char="●"/>
            </a:pPr>
            <a:r>
              <a:rPr lang="en" sz="1800" dirty="0">
                <a:solidFill>
                  <a:srgbClr val="FFFFFF"/>
                </a:solidFill>
              </a:rPr>
              <a:t>Your focus is analysis and not summary</a:t>
            </a:r>
            <a:endParaRPr sz="1800" dirty="0">
              <a:solidFill>
                <a:srgbClr val="FFFFFF"/>
              </a:solidFill>
            </a:endParaRPr>
          </a:p>
          <a:p>
            <a:pPr marL="457200" lvl="0" indent="-342900" rtl="0">
              <a:spcBef>
                <a:spcPts val="0"/>
              </a:spcBef>
              <a:spcAft>
                <a:spcPts val="0"/>
              </a:spcAft>
              <a:buClr>
                <a:srgbClr val="FFFFFF"/>
              </a:buClr>
              <a:buSzPts val="1800"/>
              <a:buChar char="●"/>
            </a:pPr>
            <a:r>
              <a:rPr lang="en" sz="1800" dirty="0">
                <a:solidFill>
                  <a:srgbClr val="FFFFFF"/>
                </a:solidFill>
              </a:rPr>
              <a:t>Use textual evidence (quotes) from your chosen work and do close reading of these excerpts to show how they prove and substantiate your thesis.</a:t>
            </a:r>
            <a:endParaRPr sz="1800" dirty="0">
              <a:solidFill>
                <a:srgbClr val="FFFFFF"/>
              </a:solidFill>
            </a:endParaRPr>
          </a:p>
          <a:p>
            <a:pPr marL="457200" lvl="0" indent="-342900">
              <a:spcBef>
                <a:spcPts val="0"/>
              </a:spcBef>
              <a:spcAft>
                <a:spcPts val="0"/>
              </a:spcAft>
              <a:buClr>
                <a:srgbClr val="FFFFFF"/>
              </a:buClr>
              <a:buSzPts val="1800"/>
              <a:buChar char="●"/>
            </a:pPr>
            <a:r>
              <a:rPr lang="en" sz="1800" dirty="0">
                <a:solidFill>
                  <a:srgbClr val="FFFFFF"/>
                </a:solidFill>
              </a:rPr>
              <a:t> The purpose of this assignment is to make you focus on what the </a:t>
            </a:r>
            <a:r>
              <a:rPr lang="en" sz="1800" i="1" dirty="0">
                <a:solidFill>
                  <a:srgbClr val="FFFFFF"/>
                </a:solidFill>
              </a:rPr>
              <a:t>author</a:t>
            </a:r>
            <a:r>
              <a:rPr lang="en" sz="1800" dirty="0">
                <a:solidFill>
                  <a:srgbClr val="FFFFFF"/>
                </a:solidFill>
              </a:rPr>
              <a:t> is </a:t>
            </a:r>
            <a:r>
              <a:rPr lang="en" sz="1800" i="1" dirty="0">
                <a:solidFill>
                  <a:srgbClr val="FFFFFF"/>
                </a:solidFill>
              </a:rPr>
              <a:t>doing</a:t>
            </a:r>
            <a:r>
              <a:rPr lang="en" sz="1800" dirty="0">
                <a:solidFill>
                  <a:srgbClr val="FFFFFF"/>
                </a:solidFill>
              </a:rPr>
              <a:t> and why, rather than just what the </a:t>
            </a:r>
            <a:r>
              <a:rPr lang="en" sz="1800" i="1" dirty="0">
                <a:solidFill>
                  <a:srgbClr val="FFFFFF"/>
                </a:solidFill>
              </a:rPr>
              <a:t>text</a:t>
            </a:r>
            <a:r>
              <a:rPr lang="en" sz="1800" dirty="0">
                <a:solidFill>
                  <a:srgbClr val="FFFFFF"/>
                </a:solidFill>
              </a:rPr>
              <a:t> is saying, i.e. summary. </a:t>
            </a:r>
            <a:endParaRPr sz="1800" dirty="0">
              <a:solidFill>
                <a:srgbClr val="FFFFFF"/>
              </a:solidFill>
            </a:endParaRPr>
          </a:p>
          <a:p>
            <a:pPr marL="0" lvl="0" indent="0">
              <a:spcBef>
                <a:spcPts val="1600"/>
              </a:spcBef>
              <a:spcAft>
                <a:spcPts val="1600"/>
              </a:spcAft>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Tips on Writing A Literary Paper: Introduction</a:t>
            </a:r>
            <a:endParaRPr dirty="0"/>
          </a:p>
        </p:txBody>
      </p:sp>
      <p:sp>
        <p:nvSpPr>
          <p:cNvPr id="159" name="Shape 159"/>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rgbClr val="FFFFFF"/>
              </a:buClr>
              <a:buSzPts val="1800"/>
              <a:buChar char="●"/>
            </a:pPr>
            <a:r>
              <a:rPr lang="en" sz="1800" dirty="0">
                <a:solidFill>
                  <a:srgbClr val="FFFFFF"/>
                </a:solidFill>
              </a:rPr>
              <a:t>Introduce the work and author</a:t>
            </a:r>
            <a:endParaRPr sz="1800" dirty="0">
              <a:solidFill>
                <a:srgbClr val="FFFFFF"/>
              </a:solidFill>
            </a:endParaRPr>
          </a:p>
          <a:p>
            <a:pPr marL="457200" lvl="0" indent="-342900" rtl="0">
              <a:spcBef>
                <a:spcPts val="0"/>
              </a:spcBef>
              <a:spcAft>
                <a:spcPts val="0"/>
              </a:spcAft>
              <a:buClr>
                <a:srgbClr val="FFFFFF"/>
              </a:buClr>
              <a:buSzPts val="1800"/>
              <a:buChar char="●"/>
            </a:pPr>
            <a:r>
              <a:rPr lang="en" sz="1800" dirty="0">
                <a:solidFill>
                  <a:srgbClr val="FFFFFF"/>
                </a:solidFill>
              </a:rPr>
              <a:t>Give background about the author and the time period</a:t>
            </a:r>
            <a:endParaRPr sz="1800" dirty="0">
              <a:solidFill>
                <a:srgbClr val="FFFFFF"/>
              </a:solidFill>
            </a:endParaRPr>
          </a:p>
          <a:p>
            <a:pPr marL="457200" lvl="0" indent="-342900" rtl="0">
              <a:spcBef>
                <a:spcPts val="0"/>
              </a:spcBef>
              <a:spcAft>
                <a:spcPts val="0"/>
              </a:spcAft>
              <a:buClr>
                <a:srgbClr val="FFFFFF"/>
              </a:buClr>
              <a:buSzPts val="1800"/>
              <a:buChar char="●"/>
            </a:pPr>
            <a:r>
              <a:rPr lang="en" sz="1800" dirty="0">
                <a:solidFill>
                  <a:srgbClr val="FFFFFF"/>
                </a:solidFill>
              </a:rPr>
              <a:t>Identify the argument you will be making about the work</a:t>
            </a:r>
            <a:endParaRPr sz="1800" dirty="0">
              <a:solidFill>
                <a:srgbClr val="FFFFFF"/>
              </a:solidFill>
            </a:endParaRPr>
          </a:p>
          <a:p>
            <a:pPr marL="457200" lvl="0" indent="-342900" rtl="0">
              <a:spcBef>
                <a:spcPts val="0"/>
              </a:spcBef>
              <a:spcAft>
                <a:spcPts val="0"/>
              </a:spcAft>
              <a:buClr>
                <a:srgbClr val="FFFFFF"/>
              </a:buClr>
              <a:buSzPts val="1800"/>
              <a:buChar char="●"/>
            </a:pPr>
            <a:r>
              <a:rPr lang="en" sz="1800" dirty="0">
                <a:solidFill>
                  <a:srgbClr val="FFFFFF"/>
                </a:solidFill>
              </a:rPr>
              <a:t> Provide some sense as to why this issue is important</a:t>
            </a:r>
            <a:endParaRPr sz="1800" dirty="0">
              <a:solidFill>
                <a:srgbClr val="FFFFFF"/>
              </a:solidFill>
            </a:endParaRPr>
          </a:p>
          <a:p>
            <a:pPr marL="457200" lvl="0" indent="-342900" rtl="0">
              <a:spcBef>
                <a:spcPts val="0"/>
              </a:spcBef>
              <a:spcAft>
                <a:spcPts val="0"/>
              </a:spcAft>
              <a:buClr>
                <a:srgbClr val="FFFFFF"/>
              </a:buClr>
              <a:buSzPts val="1800"/>
              <a:buChar char="●"/>
            </a:pPr>
            <a:r>
              <a:rPr lang="en" sz="1800" dirty="0">
                <a:solidFill>
                  <a:srgbClr val="FFFFFF"/>
                </a:solidFill>
              </a:rPr>
              <a:t>State your thesis - give a preview of the paper’s content</a:t>
            </a:r>
            <a:endParaRPr sz="1800" dirty="0">
              <a:solidFill>
                <a:srgbClr val="FFFFFF"/>
              </a:solidFill>
            </a:endParaRPr>
          </a:p>
          <a:p>
            <a:pPr marL="914400" lvl="1" indent="-342900" rtl="0">
              <a:spcBef>
                <a:spcPts val="0"/>
              </a:spcBef>
              <a:spcAft>
                <a:spcPts val="0"/>
              </a:spcAft>
              <a:buClr>
                <a:srgbClr val="FFFFFF"/>
              </a:buClr>
              <a:buSzPts val="1800"/>
              <a:buChar char="○"/>
            </a:pPr>
            <a:r>
              <a:rPr lang="en" sz="1800" dirty="0">
                <a:solidFill>
                  <a:srgbClr val="FFFFFF"/>
                </a:solidFill>
              </a:rPr>
              <a:t>The thesis should depend on your analysis and argument about the </a:t>
            </a:r>
            <a:r>
              <a:rPr lang="en" sz="1800" dirty="0" smtClean="0">
                <a:solidFill>
                  <a:srgbClr val="FFFFFF"/>
                </a:solidFill>
              </a:rPr>
              <a:t>text</a:t>
            </a:r>
          </a:p>
          <a:p>
            <a:pPr marL="914400" lvl="1" indent="-342900" rtl="0">
              <a:spcBef>
                <a:spcPts val="0"/>
              </a:spcBef>
              <a:spcAft>
                <a:spcPts val="0"/>
              </a:spcAft>
              <a:buClr>
                <a:srgbClr val="FFFFFF"/>
              </a:buClr>
              <a:buSzPts val="1800"/>
              <a:buChar char="○"/>
            </a:pPr>
            <a:r>
              <a:rPr lang="en" sz="1800" dirty="0" smtClean="0">
                <a:solidFill>
                  <a:srgbClr val="FFFFFF"/>
                </a:solidFill>
              </a:rPr>
              <a:t>You should discuss all the elements of the thesis in the order you present them in the introduction</a:t>
            </a:r>
            <a:endParaRPr sz="1800" dirty="0">
              <a:solidFill>
                <a:srgbClr val="FFFFFF"/>
              </a:solidFill>
            </a:endParaRPr>
          </a:p>
          <a:p>
            <a:pPr marL="0" lvl="0" indent="0">
              <a:spcBef>
                <a:spcPts val="1600"/>
              </a:spcBef>
              <a:spcAft>
                <a:spcPts val="0"/>
              </a:spcAft>
              <a:buNone/>
            </a:pPr>
            <a:endParaRPr sz="1800" dirty="0">
              <a:solidFill>
                <a:srgbClr val="FFFFFF"/>
              </a:solidFill>
            </a:endParaRPr>
          </a:p>
          <a:p>
            <a:pPr marL="0" lvl="0" indent="0">
              <a:spcBef>
                <a:spcPts val="1600"/>
              </a:spcBef>
              <a:spcAft>
                <a:spcPts val="1600"/>
              </a:spcAft>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09550"/>
            <a:ext cx="7038900" cy="685800"/>
          </a:xfrm>
        </p:spPr>
        <p:txBody>
          <a:bodyPr/>
          <a:lstStyle/>
          <a:p>
            <a:r>
              <a:rPr lang="en-US" dirty="0" smtClean="0"/>
              <a:t>Writing the body of the analysis:</a:t>
            </a:r>
            <a:endParaRPr lang="en-US" dirty="0"/>
          </a:p>
        </p:txBody>
      </p:sp>
      <p:sp>
        <p:nvSpPr>
          <p:cNvPr id="3" name="Text Placeholder 2"/>
          <p:cNvSpPr>
            <a:spLocks noGrp="1"/>
          </p:cNvSpPr>
          <p:nvPr>
            <p:ph type="body" idx="1"/>
          </p:nvPr>
        </p:nvSpPr>
        <p:spPr>
          <a:xfrm>
            <a:off x="685800" y="971550"/>
            <a:ext cx="7650600" cy="4171950"/>
          </a:xfrm>
        </p:spPr>
        <p:txBody>
          <a:bodyPr/>
          <a:lstStyle/>
          <a:p>
            <a:pPr lvl="0"/>
            <a:r>
              <a:rPr lang="en-US" sz="1600" dirty="0"/>
              <a:t>The body of the essay will lay out your evidence and analysis of the work. You will need to use quotes to build your analysis. Make sure you use a topic sentence at the beginning of each paragraph. Your goal should be to relate all of the relevant details in the body to that thesis. This means that some details may be omitted in the paper because they do not support or concern the thesis being argued. </a:t>
            </a:r>
            <a:br>
              <a:rPr lang="en-US" sz="1600" dirty="0"/>
            </a:br>
            <a:r>
              <a:rPr lang="en-US" sz="1600" dirty="0"/>
              <a:t/>
            </a:r>
            <a:br>
              <a:rPr lang="en-US" sz="1600" dirty="0"/>
            </a:br>
            <a:r>
              <a:rPr lang="en-US" sz="1600" dirty="0"/>
              <a:t>Note that the order of the evidence you present should not follow the order of the passage you discuss. Rather, the order of the evidence depends on how it relates to your central argument and how you lay it out in your thesis. </a:t>
            </a:r>
            <a:br>
              <a:rPr lang="en-US" sz="1600" dirty="0"/>
            </a:br>
            <a:endParaRPr lang="en-US" sz="1600" dirty="0"/>
          </a:p>
          <a:p>
            <a:r>
              <a:rPr lang="en-US" sz="1600" dirty="0"/>
              <a:t>Make sure, in your close reading of a text, that you do not transform a clear thought or a complex passage into a bundle of unsupported or farfetched claims. </a:t>
            </a:r>
          </a:p>
          <a:p>
            <a:endParaRPr lang="en-US" dirty="0"/>
          </a:p>
        </p:txBody>
      </p:sp>
    </p:spTree>
    <p:extLst>
      <p:ext uri="{BB962C8B-B14F-4D97-AF65-F5344CB8AC3E}">
        <p14:creationId xmlns:p14="http://schemas.microsoft.com/office/powerpoint/2010/main" xmlns="" val="415728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the conclusion:</a:t>
            </a:r>
            <a:endParaRPr lang="en-US" dirty="0"/>
          </a:p>
        </p:txBody>
      </p:sp>
      <p:sp>
        <p:nvSpPr>
          <p:cNvPr id="3" name="Text Placeholder 2"/>
          <p:cNvSpPr>
            <a:spLocks noGrp="1"/>
          </p:cNvSpPr>
          <p:nvPr>
            <p:ph type="body" idx="1"/>
          </p:nvPr>
        </p:nvSpPr>
        <p:spPr>
          <a:xfrm>
            <a:off x="457200" y="1123950"/>
            <a:ext cx="8153400" cy="3657600"/>
          </a:xfrm>
        </p:spPr>
        <p:txBody>
          <a:bodyPr/>
          <a:lstStyle/>
          <a:p>
            <a:pPr lvl="0"/>
            <a:r>
              <a:rPr lang="en-US" sz="1800" dirty="0"/>
              <a:t>The conclusion should restate your thesis and sum up the main claims your paper discussed and your insight based on your analysis. </a:t>
            </a:r>
            <a:endParaRPr lang="en-US" sz="1800" dirty="0" smtClean="0"/>
          </a:p>
          <a:p>
            <a:pPr lvl="0"/>
            <a:endParaRPr lang="en-US" sz="1800" dirty="0" smtClean="0"/>
          </a:p>
          <a:p>
            <a:pPr lvl="0"/>
            <a:r>
              <a:rPr lang="en-US" sz="1800" dirty="0" smtClean="0"/>
              <a:t>Make sure you do not copy your thesis from your introduction. Reword it.</a:t>
            </a:r>
          </a:p>
          <a:p>
            <a:pPr lvl="0"/>
            <a:endParaRPr lang="en-US" sz="1800" dirty="0" smtClean="0"/>
          </a:p>
          <a:p>
            <a:pPr lvl="0"/>
            <a:r>
              <a:rPr lang="en-US" sz="1800" dirty="0" smtClean="0"/>
              <a:t>End the essay with a final thought about the effectiveness of the writer in conveying his/her theme and what message she/he was conveying to the audience. You can also discuss what we learn about the writer/character from this literary text.</a:t>
            </a:r>
            <a:endParaRPr lang="en-US" sz="1800" dirty="0"/>
          </a:p>
        </p:txBody>
      </p:sp>
    </p:spTree>
    <p:extLst>
      <p:ext uri="{BB962C8B-B14F-4D97-AF65-F5344CB8AC3E}">
        <p14:creationId xmlns:p14="http://schemas.microsoft.com/office/powerpoint/2010/main" xmlns="" val="3840807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33350"/>
            <a:ext cx="7038900" cy="533400"/>
          </a:xfrm>
        </p:spPr>
        <p:txBody>
          <a:bodyPr/>
          <a:lstStyle/>
          <a:p>
            <a:r>
              <a:rPr lang="en-US" dirty="0" smtClean="0"/>
              <a:t>Poetic Devices</a:t>
            </a:r>
            <a:endParaRPr lang="en-US" dirty="0"/>
          </a:p>
        </p:txBody>
      </p:sp>
      <p:sp>
        <p:nvSpPr>
          <p:cNvPr id="3" name="Text Placeholder 2"/>
          <p:cNvSpPr>
            <a:spLocks noGrp="1"/>
          </p:cNvSpPr>
          <p:nvPr>
            <p:ph type="body" idx="1"/>
          </p:nvPr>
        </p:nvSpPr>
        <p:spPr>
          <a:xfrm>
            <a:off x="76200" y="666750"/>
            <a:ext cx="8991600" cy="4419600"/>
          </a:xfrm>
        </p:spPr>
        <p:txBody>
          <a:bodyPr/>
          <a:lstStyle/>
          <a:p>
            <a:r>
              <a:rPr lang="en-US" dirty="0" smtClean="0"/>
              <a:t>Simile</a:t>
            </a:r>
            <a:r>
              <a:rPr lang="en-US" dirty="0"/>
              <a:t>: the</a:t>
            </a:r>
            <a:r>
              <a:rPr lang="en-US" b="1" dirty="0"/>
              <a:t> </a:t>
            </a:r>
            <a:r>
              <a:rPr lang="en-US" dirty="0"/>
              <a:t>comparison of two things that are usually unlike using “like” or “</a:t>
            </a:r>
            <a:r>
              <a:rPr lang="en-US" dirty="0" smtClean="0"/>
              <a:t>as.</a:t>
            </a:r>
            <a:endParaRPr lang="en-US" dirty="0"/>
          </a:p>
          <a:p>
            <a:r>
              <a:rPr lang="en-US" dirty="0" smtClean="0"/>
              <a:t>Metaphor</a:t>
            </a:r>
            <a:r>
              <a:rPr lang="en-US" dirty="0"/>
              <a:t>: the comparison of two things that are usually unlike. It is a shortcut to the meaning; it sets two unlike things side by side and makes us see the likeness between them, usually using Verb To Be.</a:t>
            </a:r>
          </a:p>
          <a:p>
            <a:r>
              <a:rPr lang="en-US" dirty="0" smtClean="0"/>
              <a:t>Personification</a:t>
            </a:r>
            <a:r>
              <a:rPr lang="en-US" dirty="0"/>
              <a:t>: a figure of speech in which a thing, an animal or an abstract term is spoken about as having human attributes, qualities and </a:t>
            </a:r>
            <a:r>
              <a:rPr lang="en-US" dirty="0" smtClean="0"/>
              <a:t>feelings</a:t>
            </a:r>
          </a:p>
          <a:p>
            <a:r>
              <a:rPr lang="en-US" dirty="0"/>
              <a:t>Imagery: Language that evokes one or all of the five senses: seeing, hearing, tasting, smelling, touching.</a:t>
            </a:r>
          </a:p>
          <a:p>
            <a:r>
              <a:rPr lang="en-US" dirty="0" smtClean="0"/>
              <a:t> </a:t>
            </a:r>
            <a:r>
              <a:rPr lang="en-US" dirty="0"/>
              <a:t>Symbol: It is using an object or action that means something more than its literal </a:t>
            </a:r>
            <a:r>
              <a:rPr lang="en-US" dirty="0" smtClean="0"/>
              <a:t>meaning</a:t>
            </a:r>
          </a:p>
          <a:p>
            <a:r>
              <a:rPr lang="en-US" dirty="0" smtClean="0"/>
              <a:t>Repetition: The repetition of images, ideas, words, or phrases to emphasize a point or relay a theme</a:t>
            </a:r>
          </a:p>
          <a:p>
            <a:r>
              <a:rPr lang="en-US" dirty="0" smtClean="0"/>
              <a:t>Ellipsis: The omission of a  word or part of a sentence to create a certain effect on the readers. The purpose could be to leave the readers to fill in the gaps or because the poet is emotionally overwhelmed and does not complete his thought</a:t>
            </a:r>
          </a:p>
          <a:p>
            <a:r>
              <a:rPr lang="en-US" dirty="0" smtClean="0"/>
              <a:t>Contrast: including one viewpoint then its opposite at a later stage to show the difference between the two.</a:t>
            </a:r>
          </a:p>
          <a:p>
            <a:r>
              <a:rPr lang="en-US" dirty="0" smtClean="0"/>
              <a:t>Rhetorical question: to make the readers think and to put emphasis on the question posed by the author or speaker </a:t>
            </a:r>
          </a:p>
          <a:p>
            <a:r>
              <a:rPr lang="en-US" dirty="0" smtClean="0"/>
              <a:t>Assonance: repetition of similar or identical vowel sounds in a sequence of nearby words. Ex. yard- dark</a:t>
            </a:r>
          </a:p>
          <a:p>
            <a:r>
              <a:rPr lang="en-US" dirty="0" smtClean="0"/>
              <a:t>Alliteration: the repetition of the same sound, usually consonants, at the beginning of successive nearby words. Ex. slush street; dark day</a:t>
            </a:r>
          </a:p>
          <a:p>
            <a:r>
              <a:rPr lang="en-US" dirty="0" smtClean="0"/>
              <a:t>Rhyme: the repetition of the final vowel and consonant sounds in the same stanza or consecutive ones. Ex. </a:t>
            </a:r>
            <a:r>
              <a:rPr lang="en-US" dirty="0"/>
              <a:t>s</a:t>
            </a:r>
            <a:r>
              <a:rPr lang="en-US" dirty="0" smtClean="0"/>
              <a:t>eem-mean; day-say-may.</a:t>
            </a:r>
          </a:p>
          <a:p>
            <a:r>
              <a:rPr lang="en-US" dirty="0" smtClean="0"/>
              <a:t>Theme: </a:t>
            </a:r>
            <a:r>
              <a:rPr lang="en-US" dirty="0"/>
              <a:t>the central point of the </a:t>
            </a:r>
            <a:r>
              <a:rPr lang="en-US" dirty="0" smtClean="0"/>
              <a:t>poem</a:t>
            </a:r>
            <a:endParaRPr lang="en-US" dirty="0"/>
          </a:p>
        </p:txBody>
      </p:sp>
    </p:spTree>
    <p:extLst>
      <p:ext uri="{BB962C8B-B14F-4D97-AF65-F5344CB8AC3E}">
        <p14:creationId xmlns:p14="http://schemas.microsoft.com/office/powerpoint/2010/main" xmlns="" val="1600675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09550"/>
            <a:ext cx="7572300" cy="457200"/>
          </a:xfrm>
        </p:spPr>
        <p:txBody>
          <a:bodyPr/>
          <a:lstStyle/>
          <a:p>
            <a:r>
              <a:rPr lang="en-US" dirty="0" smtClean="0"/>
              <a:t>Fiction Elements</a:t>
            </a:r>
            <a:endParaRPr lang="en-US" dirty="0"/>
          </a:p>
        </p:txBody>
      </p:sp>
      <p:sp>
        <p:nvSpPr>
          <p:cNvPr id="3" name="Text Placeholder 2"/>
          <p:cNvSpPr>
            <a:spLocks noGrp="1"/>
          </p:cNvSpPr>
          <p:nvPr>
            <p:ph type="body" idx="1"/>
          </p:nvPr>
        </p:nvSpPr>
        <p:spPr>
          <a:xfrm>
            <a:off x="152400" y="742950"/>
            <a:ext cx="8839200" cy="4343400"/>
          </a:xfrm>
        </p:spPr>
        <p:txBody>
          <a:bodyPr/>
          <a:lstStyle/>
          <a:p>
            <a:r>
              <a:rPr lang="en-US" dirty="0" smtClean="0"/>
              <a:t>Plot: the events taking place in the story</a:t>
            </a:r>
          </a:p>
          <a:p>
            <a:r>
              <a:rPr lang="en-US" dirty="0" smtClean="0"/>
              <a:t>Pont of view: the narrator, whether the story is told from a first person POV, third person, or third person omniscient</a:t>
            </a:r>
          </a:p>
          <a:p>
            <a:r>
              <a:rPr lang="en-US" dirty="0" smtClean="0"/>
              <a:t>Characters: Who are the central characters? What are the internal and external conflicts facing the characters?</a:t>
            </a:r>
          </a:p>
          <a:p>
            <a:r>
              <a:rPr lang="en-US" dirty="0" smtClean="0"/>
              <a:t>Setting: it is where the story takes place. Is it central in the story or serves merely as a backdrop for the plot.</a:t>
            </a:r>
          </a:p>
          <a:p>
            <a:r>
              <a:rPr lang="en-US" dirty="0" smtClean="0"/>
              <a:t>Theme: the central point of the story</a:t>
            </a:r>
          </a:p>
          <a:p>
            <a:r>
              <a:rPr lang="en-US" dirty="0"/>
              <a:t>Simile: the</a:t>
            </a:r>
            <a:r>
              <a:rPr lang="en-US" b="1" dirty="0"/>
              <a:t> </a:t>
            </a:r>
            <a:r>
              <a:rPr lang="en-US" dirty="0"/>
              <a:t>comparison of two things that are usually unlike using “like” or “as.</a:t>
            </a:r>
          </a:p>
          <a:p>
            <a:r>
              <a:rPr lang="en-US" dirty="0"/>
              <a:t>Metaphor: the comparison of two things that are usually unlike. It is a shortcut to the meaning; it sets two unlike things side by side and makes us see the likeness between them, usually using Verb To Be.</a:t>
            </a:r>
          </a:p>
          <a:p>
            <a:r>
              <a:rPr lang="en-US" dirty="0"/>
              <a:t>Personification: a figure of speech in which a thing, an animal or an abstract term is spoken about as having human attributes, qualities and feelings</a:t>
            </a:r>
          </a:p>
          <a:p>
            <a:r>
              <a:rPr lang="en-US" dirty="0" smtClean="0"/>
              <a:t>Symbol</a:t>
            </a:r>
            <a:r>
              <a:rPr lang="en-US" dirty="0"/>
              <a:t>: It is using an object or action that means something more than its literal </a:t>
            </a:r>
            <a:r>
              <a:rPr lang="en-US" dirty="0" smtClean="0"/>
              <a:t>meaning</a:t>
            </a:r>
          </a:p>
          <a:p>
            <a:r>
              <a:rPr lang="en-US" dirty="0" smtClean="0"/>
              <a:t>Imagery: Language that evokes one or all of the five senses: seeing, hearing, tasting, smelling, touching.</a:t>
            </a:r>
            <a:endParaRPr lang="en-US" dirty="0"/>
          </a:p>
          <a:p>
            <a:r>
              <a:rPr lang="en-US" dirty="0"/>
              <a:t>Dramatic Irony: It is a literary </a:t>
            </a:r>
            <a:r>
              <a:rPr lang="en-US" dirty="0" smtClean="0"/>
              <a:t>technique by </a:t>
            </a:r>
            <a:r>
              <a:rPr lang="en-US" dirty="0"/>
              <a:t>which the full significance of a character's words or actions are clear to the audience or reader although unknown to the </a:t>
            </a:r>
            <a:r>
              <a:rPr lang="en-US" dirty="0" smtClean="0"/>
              <a:t>character</a:t>
            </a:r>
          </a:p>
          <a:p>
            <a:r>
              <a:rPr lang="en-US" dirty="0" smtClean="0"/>
              <a:t>Repetition</a:t>
            </a:r>
            <a:r>
              <a:rPr lang="en-US" dirty="0"/>
              <a:t>: The repetition of images, ideas, words, or phrases to emphasize a point or relay a theme</a:t>
            </a:r>
          </a:p>
          <a:p>
            <a:r>
              <a:rPr lang="en-US" dirty="0"/>
              <a:t>Imagery: Language that evokes one or all of the five senses: seeing, hearing, tasting, smelling, touching.</a:t>
            </a:r>
          </a:p>
          <a:p>
            <a:pPr marL="146050" indent="0">
              <a:buNone/>
            </a:pPr>
            <a:endParaRPr lang="en-US" dirty="0" smtClean="0"/>
          </a:p>
        </p:txBody>
      </p:sp>
    </p:spTree>
    <p:extLst>
      <p:ext uri="{BB962C8B-B14F-4D97-AF65-F5344CB8AC3E}">
        <p14:creationId xmlns:p14="http://schemas.microsoft.com/office/powerpoint/2010/main" xmlns="" val="2040626712"/>
      </p:ext>
    </p:extLst>
  </p:cSld>
  <p:clrMapOvr>
    <a:masterClrMapping/>
  </p:clrMapOvr>
</p:sld>
</file>

<file path=ppt/theme/theme1.xml><?xml version="1.0" encoding="utf-8"?>
<a:theme xmlns:a="http://schemas.openxmlformats.org/drawingml/2006/main"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1124</Words>
  <Application>Microsoft Office PowerPoint</Application>
  <PresentationFormat>On-screen Show (16:9)</PresentationFormat>
  <Paragraphs>77</Paragraphs>
  <Slides>10</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Montserrat</vt:lpstr>
      <vt:lpstr>Lato</vt:lpstr>
      <vt:lpstr>Focus</vt:lpstr>
      <vt:lpstr>The Writing and Reading Center  Writing a Literary Analysis</vt:lpstr>
      <vt:lpstr>What is Literary Analysis?</vt:lpstr>
      <vt:lpstr>Why is Literary Analysis Important?</vt:lpstr>
      <vt:lpstr>Tips on Writing A Literary Paper</vt:lpstr>
      <vt:lpstr>Tips on Writing A Literary Paper: Introduction</vt:lpstr>
      <vt:lpstr>Writing the body of the analysis:</vt:lpstr>
      <vt:lpstr>Writing the conclusion:</vt:lpstr>
      <vt:lpstr>Poetic Devices</vt:lpstr>
      <vt:lpstr>Fiction Elements</vt:lpstr>
      <vt:lpstr>Poetry Analysis Activity: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Writing and Reading Center &amp; Langston Hughes Memorial Library Present:  Writing a Literary Analysis</dc:title>
  <dc:creator>Gamie, Samaa</dc:creator>
  <cp:lastModifiedBy>Samaa</cp:lastModifiedBy>
  <cp:revision>19</cp:revision>
  <dcterms:modified xsi:type="dcterms:W3CDTF">2019-08-18T22:43:52Z</dcterms:modified>
</cp:coreProperties>
</file>