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5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6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7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7.xml" ContentType="application/vnd.openxmlformats-officedocument.presentationml.notesSlide+xml"/>
  <Override PartName="/ppt/tags/tag50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1.xml" ContentType="application/vnd.openxmlformats-officedocument.presentationml.notesSlide+xml"/>
  <Override PartName="/ppt/tags/tag62.xml" ContentType="application/vnd.openxmlformats-officedocument.presentationml.tags+xml"/>
  <Override PartName="/ppt/notesSlides/notesSlide2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3.xml" ContentType="application/vnd.openxmlformats-officedocument.presentationml.notesSlide+xml"/>
  <Override PartName="/ppt/tags/tag65.xml" ContentType="application/vnd.openxmlformats-officedocument.presentationml.tags+xml"/>
  <Override PartName="/ppt/notesSlides/notesSlide24.xml" ContentType="application/vnd.openxmlformats-officedocument.presentationml.notesSlide+xml"/>
  <Override PartName="/ppt/tags/tag6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62" r:id="rId2"/>
    <p:sldMasterId id="2147483676" r:id="rId3"/>
    <p:sldMasterId id="2147483716" r:id="rId4"/>
    <p:sldMasterId id="2147483758" r:id="rId5"/>
    <p:sldMasterId id="2147483844" r:id="rId6"/>
    <p:sldMasterId id="2147483973" r:id="rId7"/>
    <p:sldMasterId id="2147484011" r:id="rId8"/>
    <p:sldMasterId id="2147484025" r:id="rId9"/>
    <p:sldMasterId id="2147484121" r:id="rId10"/>
    <p:sldMasterId id="2147484174" r:id="rId11"/>
    <p:sldMasterId id="2147484229" r:id="rId12"/>
    <p:sldMasterId id="2147484242" r:id="rId13"/>
    <p:sldMasterId id="2147484254" r:id="rId14"/>
    <p:sldMasterId id="2147484269" r:id="rId15"/>
    <p:sldMasterId id="2147484283" r:id="rId16"/>
    <p:sldMasterId id="2147484324" r:id="rId17"/>
    <p:sldMasterId id="2147484338" r:id="rId18"/>
  </p:sldMasterIdLst>
  <p:notesMasterIdLst>
    <p:notesMasterId r:id="rId104"/>
  </p:notesMasterIdLst>
  <p:handoutMasterIdLst>
    <p:handoutMasterId r:id="rId105"/>
  </p:handoutMasterIdLst>
  <p:sldIdLst>
    <p:sldId id="336" r:id="rId19"/>
    <p:sldId id="706" r:id="rId20"/>
    <p:sldId id="707" r:id="rId21"/>
    <p:sldId id="858" r:id="rId22"/>
    <p:sldId id="922" r:id="rId23"/>
    <p:sldId id="481" r:id="rId24"/>
    <p:sldId id="713" r:id="rId25"/>
    <p:sldId id="925" r:id="rId26"/>
    <p:sldId id="926" r:id="rId27"/>
    <p:sldId id="856" r:id="rId28"/>
    <p:sldId id="423" r:id="rId29"/>
    <p:sldId id="602" r:id="rId30"/>
    <p:sldId id="262" r:id="rId31"/>
    <p:sldId id="862" r:id="rId32"/>
    <p:sldId id="563" r:id="rId33"/>
    <p:sldId id="829" r:id="rId34"/>
    <p:sldId id="564" r:id="rId35"/>
    <p:sldId id="923" r:id="rId36"/>
    <p:sldId id="812" r:id="rId37"/>
    <p:sldId id="367" r:id="rId38"/>
    <p:sldId id="345" r:id="rId39"/>
    <p:sldId id="414" r:id="rId40"/>
    <p:sldId id="412" r:id="rId41"/>
    <p:sldId id="349" r:id="rId42"/>
    <p:sldId id="347" r:id="rId43"/>
    <p:sldId id="346" r:id="rId44"/>
    <p:sldId id="348" r:id="rId45"/>
    <p:sldId id="803" r:id="rId46"/>
    <p:sldId id="804" r:id="rId47"/>
    <p:sldId id="805" r:id="rId48"/>
    <p:sldId id="825" r:id="rId49"/>
    <p:sldId id="271" r:id="rId50"/>
    <p:sldId id="620" r:id="rId51"/>
    <p:sldId id="818" r:id="rId52"/>
    <p:sldId id="387" r:id="rId53"/>
    <p:sldId id="663" r:id="rId54"/>
    <p:sldId id="664" r:id="rId55"/>
    <p:sldId id="662" r:id="rId56"/>
    <p:sldId id="572" r:id="rId57"/>
    <p:sldId id="666" r:id="rId58"/>
    <p:sldId id="621" r:id="rId59"/>
    <p:sldId id="283" r:id="rId60"/>
    <p:sldId id="287" r:id="rId61"/>
    <p:sldId id="393" r:id="rId62"/>
    <p:sldId id="394" r:id="rId63"/>
    <p:sldId id="395" r:id="rId64"/>
    <p:sldId id="396" r:id="rId65"/>
    <p:sldId id="397" r:id="rId66"/>
    <p:sldId id="398" r:id="rId67"/>
    <p:sldId id="399" r:id="rId68"/>
    <p:sldId id="400" r:id="rId69"/>
    <p:sldId id="653" r:id="rId70"/>
    <p:sldId id="493" r:id="rId71"/>
    <p:sldId id="927" r:id="rId72"/>
    <p:sldId id="637" r:id="rId73"/>
    <p:sldId id="606" r:id="rId74"/>
    <p:sldId id="609" r:id="rId75"/>
    <p:sldId id="530" r:id="rId76"/>
    <p:sldId id="531" r:id="rId77"/>
    <p:sldId id="540" r:id="rId78"/>
    <p:sldId id="541" r:id="rId79"/>
    <p:sldId id="544" r:id="rId80"/>
    <p:sldId id="847" r:id="rId81"/>
    <p:sldId id="401" r:id="rId82"/>
    <p:sldId id="402" r:id="rId83"/>
    <p:sldId id="403" r:id="rId84"/>
    <p:sldId id="921" r:id="rId85"/>
    <p:sldId id="920" r:id="rId86"/>
    <p:sldId id="638" r:id="rId87"/>
    <p:sldId id="639" r:id="rId88"/>
    <p:sldId id="640" r:id="rId89"/>
    <p:sldId id="368" r:id="rId90"/>
    <p:sldId id="318" r:id="rId91"/>
    <p:sldId id="391" r:id="rId92"/>
    <p:sldId id="392" r:id="rId93"/>
    <p:sldId id="831" r:id="rId94"/>
    <p:sldId id="832" r:id="rId95"/>
    <p:sldId id="833" r:id="rId96"/>
    <p:sldId id="548" r:id="rId97"/>
    <p:sldId id="549" r:id="rId98"/>
    <p:sldId id="550" r:id="rId99"/>
    <p:sldId id="551" r:id="rId100"/>
    <p:sldId id="552" r:id="rId101"/>
    <p:sldId id="553" r:id="rId102"/>
    <p:sldId id="924" r:id="rId103"/>
  </p:sldIdLst>
  <p:sldSz cx="9144000" cy="6858000" type="screen4x3"/>
  <p:notesSz cx="7102475" cy="9388475"/>
  <p:custDataLst>
    <p:tags r:id="rId10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2948"/>
    <a:srgbClr val="4A1B1A"/>
    <a:srgbClr val="1A4164"/>
    <a:srgbClr val="461D7C"/>
    <a:srgbClr val="007E39"/>
    <a:srgbClr val="E9B200"/>
    <a:srgbClr val="666666"/>
    <a:srgbClr val="B5AFA3"/>
    <a:srgbClr val="8CB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2024" autoAdjust="0"/>
  </p:normalViewPr>
  <p:slideViewPr>
    <p:cSldViewPr>
      <p:cViewPr varScale="1">
        <p:scale>
          <a:sx n="48" d="100"/>
          <a:sy n="48" d="100"/>
        </p:scale>
        <p:origin x="137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4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6" Type="http://schemas.openxmlformats.org/officeDocument/2006/relationships/slideMaster" Target="slideMasters/slideMaster16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08" Type="http://schemas.openxmlformats.org/officeDocument/2006/relationships/viewProps" Target="viewProps.xml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theme" Target="theme/theme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tableStyles" Target="tableStyles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406537-6293-47CE-B486-B0AEDB94932D}" type="doc">
      <dgm:prSet loTypeId="urn:microsoft.com/office/officeart/2005/8/layout/venn2" loCatId="relationship" qsTypeId="urn:microsoft.com/office/officeart/2005/8/quickstyle/3d1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6C5DA8EA-38F8-484B-A9EA-0878CC5A7C88}">
      <dgm:prSet phldrT="[Text]" custT="1"/>
      <dgm:spPr>
        <a:solidFill>
          <a:srgbClr val="CD6633"/>
        </a:solidFill>
      </dgm:spPr>
      <dgm:t>
        <a:bodyPr/>
        <a:lstStyle/>
        <a:p>
          <a:r>
            <a:rPr lang="en-US" sz="2000" dirty="0"/>
            <a:t>4</a:t>
          </a:r>
          <a:br>
            <a:rPr lang="en-US" sz="2000" dirty="0"/>
          </a:br>
          <a:r>
            <a:rPr lang="en-US" sz="2000" dirty="0"/>
            <a:t>Reflect</a:t>
          </a:r>
        </a:p>
      </dgm:t>
    </dgm:pt>
    <dgm:pt modelId="{6DC63133-F5B4-4552-B6C9-30DEDE67F6CD}" type="parTrans" cxnId="{3B75B50E-51A6-4356-86A2-FBC48E4582CA}">
      <dgm:prSet/>
      <dgm:spPr/>
      <dgm:t>
        <a:bodyPr/>
        <a:lstStyle/>
        <a:p>
          <a:endParaRPr lang="en-US"/>
        </a:p>
      </dgm:t>
    </dgm:pt>
    <dgm:pt modelId="{FB88E7C7-902E-45BC-8EB5-F9DDD9CEC79F}" type="sibTrans" cxnId="{3B75B50E-51A6-4356-86A2-FBC48E4582CA}">
      <dgm:prSet/>
      <dgm:spPr/>
      <dgm:t>
        <a:bodyPr/>
        <a:lstStyle/>
        <a:p>
          <a:endParaRPr lang="en-US"/>
        </a:p>
      </dgm:t>
    </dgm:pt>
    <dgm:pt modelId="{71BAF2F7-4DE0-48D8-AEB7-FF8F89EF9473}">
      <dgm:prSet phldrT="[Text]" custT="1"/>
      <dgm:spPr>
        <a:solidFill>
          <a:srgbClr val="D7845B"/>
        </a:solidFill>
      </dgm:spPr>
      <dgm:t>
        <a:bodyPr/>
        <a:lstStyle/>
        <a:p>
          <a:r>
            <a:rPr lang="en-US" sz="2000" dirty="0"/>
            <a:t>3</a:t>
          </a:r>
          <a:br>
            <a:rPr lang="en-US" sz="2000" dirty="0"/>
          </a:br>
          <a:r>
            <a:rPr lang="en-US" sz="2000" dirty="0"/>
            <a:t>Review</a:t>
          </a:r>
        </a:p>
      </dgm:t>
    </dgm:pt>
    <dgm:pt modelId="{3A5B7CAE-2039-4AF4-99E6-22354C2D8FCD}" type="parTrans" cxnId="{D652A175-D8D2-4F78-893F-9A48A6758D33}">
      <dgm:prSet/>
      <dgm:spPr/>
      <dgm:t>
        <a:bodyPr/>
        <a:lstStyle/>
        <a:p>
          <a:endParaRPr lang="en-US"/>
        </a:p>
      </dgm:t>
    </dgm:pt>
    <dgm:pt modelId="{B6C8B5B7-C1FC-4B32-BC0D-C53E9F4E784A}" type="sibTrans" cxnId="{D652A175-D8D2-4F78-893F-9A48A6758D33}">
      <dgm:prSet/>
      <dgm:spPr/>
      <dgm:t>
        <a:bodyPr/>
        <a:lstStyle/>
        <a:p>
          <a:endParaRPr lang="en-US"/>
        </a:p>
      </dgm:t>
    </dgm:pt>
    <dgm:pt modelId="{546B4BC6-1079-4736-9FD8-83EAAF962FBA}">
      <dgm:prSet phldrT="[Text]" custT="1"/>
      <dgm:spPr>
        <a:solidFill>
          <a:srgbClr val="DD9875"/>
        </a:solidFill>
      </dgm:spPr>
      <dgm:t>
        <a:bodyPr/>
        <a:lstStyle/>
        <a:p>
          <a:endParaRPr lang="en-US" sz="1800" dirty="0"/>
        </a:p>
      </dgm:t>
    </dgm:pt>
    <dgm:pt modelId="{253C0D0C-8652-4D84-9CAC-3906AE8AFF10}" type="parTrans" cxnId="{195754E9-4757-447E-8202-BA8838AE5D5F}">
      <dgm:prSet/>
      <dgm:spPr/>
      <dgm:t>
        <a:bodyPr/>
        <a:lstStyle/>
        <a:p>
          <a:endParaRPr lang="en-US"/>
        </a:p>
      </dgm:t>
    </dgm:pt>
    <dgm:pt modelId="{AD0FB687-B62A-4B4D-8974-E19096D951F7}" type="sibTrans" cxnId="{195754E9-4757-447E-8202-BA8838AE5D5F}">
      <dgm:prSet/>
      <dgm:spPr/>
      <dgm:t>
        <a:bodyPr/>
        <a:lstStyle/>
        <a:p>
          <a:endParaRPr lang="en-US"/>
        </a:p>
      </dgm:t>
    </dgm:pt>
    <dgm:pt modelId="{4E9E01B0-C08A-4B0C-9BEF-7F1764501329}">
      <dgm:prSet phldrT="[Text]" custT="1"/>
      <dgm:spPr>
        <a:solidFill>
          <a:srgbClr val="E5B197"/>
        </a:solidFill>
      </dgm:spPr>
      <dgm:t>
        <a:bodyPr/>
        <a:lstStyle/>
        <a:p>
          <a:br>
            <a:rPr lang="en-US" sz="2000" dirty="0"/>
          </a:br>
          <a:endParaRPr lang="en-US" sz="2000" dirty="0"/>
        </a:p>
      </dgm:t>
    </dgm:pt>
    <dgm:pt modelId="{32F23A31-1A86-45D0-BA45-64B4084B107A}" type="parTrans" cxnId="{BB2C168D-8585-4ECB-9E71-5A4D4EE984F2}">
      <dgm:prSet/>
      <dgm:spPr/>
      <dgm:t>
        <a:bodyPr/>
        <a:lstStyle/>
        <a:p>
          <a:endParaRPr lang="en-US"/>
        </a:p>
      </dgm:t>
    </dgm:pt>
    <dgm:pt modelId="{AA3B74B3-EBD9-4988-9431-261F6197D481}" type="sibTrans" cxnId="{BB2C168D-8585-4ECB-9E71-5A4D4EE984F2}">
      <dgm:prSet/>
      <dgm:spPr/>
      <dgm:t>
        <a:bodyPr/>
        <a:lstStyle/>
        <a:p>
          <a:endParaRPr lang="en-US"/>
        </a:p>
      </dgm:t>
    </dgm:pt>
    <dgm:pt modelId="{C0D0A8B5-A185-41DB-890C-C8CA2BDFB2E1}" type="pres">
      <dgm:prSet presAssocID="{4D406537-6293-47CE-B486-B0AEDB94932D}" presName="Name0" presStyleCnt="0">
        <dgm:presLayoutVars>
          <dgm:chMax val="7"/>
          <dgm:resizeHandles val="exact"/>
        </dgm:presLayoutVars>
      </dgm:prSet>
      <dgm:spPr/>
    </dgm:pt>
    <dgm:pt modelId="{9170BEA7-6919-4B97-923F-D6FCA2768EE2}" type="pres">
      <dgm:prSet presAssocID="{4D406537-6293-47CE-B486-B0AEDB94932D}" presName="comp1" presStyleCnt="0"/>
      <dgm:spPr/>
    </dgm:pt>
    <dgm:pt modelId="{EFAEDEF5-1080-4704-AB75-97E6466705AA}" type="pres">
      <dgm:prSet presAssocID="{4D406537-6293-47CE-B486-B0AEDB94932D}" presName="circle1" presStyleLbl="node1" presStyleIdx="0" presStyleCnt="4" custScaleX="96783" custScaleY="103391" custLinFactNeighborX="1609" custLinFactNeighborY="-1592"/>
      <dgm:spPr/>
    </dgm:pt>
    <dgm:pt modelId="{3271426A-D6A1-4540-80FF-0C77F9D9A1CC}" type="pres">
      <dgm:prSet presAssocID="{4D406537-6293-47CE-B486-B0AEDB94932D}" presName="c1text" presStyleLbl="node1" presStyleIdx="0" presStyleCnt="4">
        <dgm:presLayoutVars>
          <dgm:bulletEnabled val="1"/>
        </dgm:presLayoutVars>
      </dgm:prSet>
      <dgm:spPr/>
    </dgm:pt>
    <dgm:pt modelId="{F60BD2B7-886B-4F10-83CE-8E9D1E935488}" type="pres">
      <dgm:prSet presAssocID="{4D406537-6293-47CE-B486-B0AEDB94932D}" presName="comp2" presStyleCnt="0"/>
      <dgm:spPr/>
    </dgm:pt>
    <dgm:pt modelId="{B72A935A-6CCB-40E1-9CCD-A014E7E16105}" type="pres">
      <dgm:prSet presAssocID="{4D406537-6293-47CE-B486-B0AEDB94932D}" presName="circle2" presStyleLbl="node1" presStyleIdx="1" presStyleCnt="4" custScaleX="101165" custScaleY="97111" custLinFactNeighborX="1724" custLinFactNeighborY="-28563"/>
      <dgm:spPr/>
    </dgm:pt>
    <dgm:pt modelId="{A9030151-35FA-4CB5-BD51-7929BFDB3268}" type="pres">
      <dgm:prSet presAssocID="{4D406537-6293-47CE-B486-B0AEDB94932D}" presName="c2text" presStyleLbl="node1" presStyleIdx="1" presStyleCnt="4">
        <dgm:presLayoutVars>
          <dgm:bulletEnabled val="1"/>
        </dgm:presLayoutVars>
      </dgm:prSet>
      <dgm:spPr/>
    </dgm:pt>
    <dgm:pt modelId="{A4D2B882-8ADC-4666-A4D9-3E61288D595A}" type="pres">
      <dgm:prSet presAssocID="{4D406537-6293-47CE-B486-B0AEDB94932D}" presName="comp3" presStyleCnt="0"/>
      <dgm:spPr/>
    </dgm:pt>
    <dgm:pt modelId="{62A32CA7-E651-4F17-91B4-5375B3DB28B1}" type="pres">
      <dgm:prSet presAssocID="{4D406537-6293-47CE-B486-B0AEDB94932D}" presName="circle3" presStyleLbl="node1" presStyleIdx="2" presStyleCnt="4" custScaleX="103108" custScaleY="95204" custLinFactNeighborX="2359" custLinFactNeighborY="-74714"/>
      <dgm:spPr/>
    </dgm:pt>
    <dgm:pt modelId="{A3585A47-89F2-44EF-9B0B-BB7DAEE55254}" type="pres">
      <dgm:prSet presAssocID="{4D406537-6293-47CE-B486-B0AEDB94932D}" presName="c3text" presStyleLbl="node1" presStyleIdx="2" presStyleCnt="4">
        <dgm:presLayoutVars>
          <dgm:bulletEnabled val="1"/>
        </dgm:presLayoutVars>
      </dgm:prSet>
      <dgm:spPr/>
    </dgm:pt>
    <dgm:pt modelId="{316C10E9-919D-4049-9AD8-65ABF549BF9B}" type="pres">
      <dgm:prSet presAssocID="{4D406537-6293-47CE-B486-B0AEDB94932D}" presName="comp4" presStyleCnt="0"/>
      <dgm:spPr/>
    </dgm:pt>
    <dgm:pt modelId="{5AFAE42E-ECBE-46B6-8D26-3A5020E7A537}" type="pres">
      <dgm:prSet presAssocID="{4D406537-6293-47CE-B486-B0AEDB94932D}" presName="circle4" presStyleLbl="node1" presStyleIdx="3" presStyleCnt="4" custScaleX="96716" custScaleY="88916" custLinFactY="-64017" custLinFactNeighborX="3867" custLinFactNeighborY="-100000"/>
      <dgm:spPr/>
    </dgm:pt>
    <dgm:pt modelId="{5A35B2BD-69C3-41CB-A482-0651B4E91765}" type="pres">
      <dgm:prSet presAssocID="{4D406537-6293-47CE-B486-B0AEDB94932D}" presName="c4text" presStyleLbl="node1" presStyleIdx="3" presStyleCnt="4">
        <dgm:presLayoutVars>
          <dgm:bulletEnabled val="1"/>
        </dgm:presLayoutVars>
      </dgm:prSet>
      <dgm:spPr/>
    </dgm:pt>
  </dgm:ptLst>
  <dgm:cxnLst>
    <dgm:cxn modelId="{3B75B50E-51A6-4356-86A2-FBC48E4582CA}" srcId="{4D406537-6293-47CE-B486-B0AEDB94932D}" destId="{6C5DA8EA-38F8-484B-A9EA-0878CC5A7C88}" srcOrd="0" destOrd="0" parTransId="{6DC63133-F5B4-4552-B6C9-30DEDE67F6CD}" sibTransId="{FB88E7C7-902E-45BC-8EB5-F9DDD9CEC79F}"/>
    <dgm:cxn modelId="{E2A7321D-6BD5-4E81-837E-862B3559AF24}" type="presOf" srcId="{546B4BC6-1079-4736-9FD8-83EAAF962FBA}" destId="{A3585A47-89F2-44EF-9B0B-BB7DAEE55254}" srcOrd="1" destOrd="0" presId="urn:microsoft.com/office/officeart/2005/8/layout/venn2"/>
    <dgm:cxn modelId="{CF852351-A359-47CB-B0A1-87DDA6097283}" type="presOf" srcId="{6C5DA8EA-38F8-484B-A9EA-0878CC5A7C88}" destId="{3271426A-D6A1-4540-80FF-0C77F9D9A1CC}" srcOrd="1" destOrd="0" presId="urn:microsoft.com/office/officeart/2005/8/layout/venn2"/>
    <dgm:cxn modelId="{D652A175-D8D2-4F78-893F-9A48A6758D33}" srcId="{4D406537-6293-47CE-B486-B0AEDB94932D}" destId="{71BAF2F7-4DE0-48D8-AEB7-FF8F89EF9473}" srcOrd="1" destOrd="0" parTransId="{3A5B7CAE-2039-4AF4-99E6-22354C2D8FCD}" sibTransId="{B6C8B5B7-C1FC-4B32-BC0D-C53E9F4E784A}"/>
    <dgm:cxn modelId="{BB2C168D-8585-4ECB-9E71-5A4D4EE984F2}" srcId="{4D406537-6293-47CE-B486-B0AEDB94932D}" destId="{4E9E01B0-C08A-4B0C-9BEF-7F1764501329}" srcOrd="3" destOrd="0" parTransId="{32F23A31-1A86-45D0-BA45-64B4084B107A}" sibTransId="{AA3B74B3-EBD9-4988-9431-261F6197D481}"/>
    <dgm:cxn modelId="{76124B8D-28AC-4D47-99B3-22D4B3A8EDF9}" type="presOf" srcId="{546B4BC6-1079-4736-9FD8-83EAAF962FBA}" destId="{62A32CA7-E651-4F17-91B4-5375B3DB28B1}" srcOrd="0" destOrd="0" presId="urn:microsoft.com/office/officeart/2005/8/layout/venn2"/>
    <dgm:cxn modelId="{7C6B46AF-8900-41F3-B898-3D04AF4891C0}" type="presOf" srcId="{4D406537-6293-47CE-B486-B0AEDB94932D}" destId="{C0D0A8B5-A185-41DB-890C-C8CA2BDFB2E1}" srcOrd="0" destOrd="0" presId="urn:microsoft.com/office/officeart/2005/8/layout/venn2"/>
    <dgm:cxn modelId="{1E9833B6-6039-4139-9C72-541D5902AA01}" type="presOf" srcId="{4E9E01B0-C08A-4B0C-9BEF-7F1764501329}" destId="{5A35B2BD-69C3-41CB-A482-0651B4E91765}" srcOrd="1" destOrd="0" presId="urn:microsoft.com/office/officeart/2005/8/layout/venn2"/>
    <dgm:cxn modelId="{4D884EC0-D941-4CA8-B949-4E7F672AC66D}" type="presOf" srcId="{4E9E01B0-C08A-4B0C-9BEF-7F1764501329}" destId="{5AFAE42E-ECBE-46B6-8D26-3A5020E7A537}" srcOrd="0" destOrd="0" presId="urn:microsoft.com/office/officeart/2005/8/layout/venn2"/>
    <dgm:cxn modelId="{3692F9C6-4176-4F3D-A890-30943324EF11}" type="presOf" srcId="{71BAF2F7-4DE0-48D8-AEB7-FF8F89EF9473}" destId="{A9030151-35FA-4CB5-BD51-7929BFDB3268}" srcOrd="1" destOrd="0" presId="urn:microsoft.com/office/officeart/2005/8/layout/venn2"/>
    <dgm:cxn modelId="{F6465DDA-EC06-4EA3-8217-68741BA86E2A}" type="presOf" srcId="{71BAF2F7-4DE0-48D8-AEB7-FF8F89EF9473}" destId="{B72A935A-6CCB-40E1-9CCD-A014E7E16105}" srcOrd="0" destOrd="0" presId="urn:microsoft.com/office/officeart/2005/8/layout/venn2"/>
    <dgm:cxn modelId="{74BA91DF-4638-4012-85C0-65375B602633}" type="presOf" srcId="{6C5DA8EA-38F8-484B-A9EA-0878CC5A7C88}" destId="{EFAEDEF5-1080-4704-AB75-97E6466705AA}" srcOrd="0" destOrd="0" presId="urn:microsoft.com/office/officeart/2005/8/layout/venn2"/>
    <dgm:cxn modelId="{195754E9-4757-447E-8202-BA8838AE5D5F}" srcId="{4D406537-6293-47CE-B486-B0AEDB94932D}" destId="{546B4BC6-1079-4736-9FD8-83EAAF962FBA}" srcOrd="2" destOrd="0" parTransId="{253C0D0C-8652-4D84-9CAC-3906AE8AFF10}" sibTransId="{AD0FB687-B62A-4B4D-8974-E19096D951F7}"/>
    <dgm:cxn modelId="{8AECEE7F-B8BB-447C-AC3D-89C7B2C7B8B3}" type="presParOf" srcId="{C0D0A8B5-A185-41DB-890C-C8CA2BDFB2E1}" destId="{9170BEA7-6919-4B97-923F-D6FCA2768EE2}" srcOrd="0" destOrd="0" presId="urn:microsoft.com/office/officeart/2005/8/layout/venn2"/>
    <dgm:cxn modelId="{50287D63-D080-4631-B091-315D5C51A8AF}" type="presParOf" srcId="{9170BEA7-6919-4B97-923F-D6FCA2768EE2}" destId="{EFAEDEF5-1080-4704-AB75-97E6466705AA}" srcOrd="0" destOrd="0" presId="urn:microsoft.com/office/officeart/2005/8/layout/venn2"/>
    <dgm:cxn modelId="{36A828DF-3037-4C10-88D7-43B774AAF5FF}" type="presParOf" srcId="{9170BEA7-6919-4B97-923F-D6FCA2768EE2}" destId="{3271426A-D6A1-4540-80FF-0C77F9D9A1CC}" srcOrd="1" destOrd="0" presId="urn:microsoft.com/office/officeart/2005/8/layout/venn2"/>
    <dgm:cxn modelId="{A14711C8-A871-48A2-B563-7E71DF757277}" type="presParOf" srcId="{C0D0A8B5-A185-41DB-890C-C8CA2BDFB2E1}" destId="{F60BD2B7-886B-4F10-83CE-8E9D1E935488}" srcOrd="1" destOrd="0" presId="urn:microsoft.com/office/officeart/2005/8/layout/venn2"/>
    <dgm:cxn modelId="{FE7615C4-D19B-4C29-834A-5893A6561AD2}" type="presParOf" srcId="{F60BD2B7-886B-4F10-83CE-8E9D1E935488}" destId="{B72A935A-6CCB-40E1-9CCD-A014E7E16105}" srcOrd="0" destOrd="0" presId="urn:microsoft.com/office/officeart/2005/8/layout/venn2"/>
    <dgm:cxn modelId="{3656CB41-9883-4EC3-95AC-8A3DD7C1B267}" type="presParOf" srcId="{F60BD2B7-886B-4F10-83CE-8E9D1E935488}" destId="{A9030151-35FA-4CB5-BD51-7929BFDB3268}" srcOrd="1" destOrd="0" presId="urn:microsoft.com/office/officeart/2005/8/layout/venn2"/>
    <dgm:cxn modelId="{8E13BC03-179A-48A9-AB35-1582B6D572B3}" type="presParOf" srcId="{C0D0A8B5-A185-41DB-890C-C8CA2BDFB2E1}" destId="{A4D2B882-8ADC-4666-A4D9-3E61288D595A}" srcOrd="2" destOrd="0" presId="urn:microsoft.com/office/officeart/2005/8/layout/venn2"/>
    <dgm:cxn modelId="{2DD0BC5D-920E-419D-ABF3-D95A74535E79}" type="presParOf" srcId="{A4D2B882-8ADC-4666-A4D9-3E61288D595A}" destId="{62A32CA7-E651-4F17-91B4-5375B3DB28B1}" srcOrd="0" destOrd="0" presId="urn:microsoft.com/office/officeart/2005/8/layout/venn2"/>
    <dgm:cxn modelId="{7BDF0264-CA5F-4E8C-ABC8-D1E574B12845}" type="presParOf" srcId="{A4D2B882-8ADC-4666-A4D9-3E61288D595A}" destId="{A3585A47-89F2-44EF-9B0B-BB7DAEE55254}" srcOrd="1" destOrd="0" presId="urn:microsoft.com/office/officeart/2005/8/layout/venn2"/>
    <dgm:cxn modelId="{56BB6622-E248-4ECC-8167-506BD9232398}" type="presParOf" srcId="{C0D0A8B5-A185-41DB-890C-C8CA2BDFB2E1}" destId="{316C10E9-919D-4049-9AD8-65ABF549BF9B}" srcOrd="3" destOrd="0" presId="urn:microsoft.com/office/officeart/2005/8/layout/venn2"/>
    <dgm:cxn modelId="{72CB1DB9-35A4-4564-9907-DD8246B729DD}" type="presParOf" srcId="{316C10E9-919D-4049-9AD8-65ABF549BF9B}" destId="{5AFAE42E-ECBE-46B6-8D26-3A5020E7A537}" srcOrd="0" destOrd="0" presId="urn:microsoft.com/office/officeart/2005/8/layout/venn2"/>
    <dgm:cxn modelId="{E92A58AA-B51A-4113-AA73-8D78408745E0}" type="presParOf" srcId="{316C10E9-919D-4049-9AD8-65ABF549BF9B}" destId="{5A35B2BD-69C3-41CB-A482-0651B4E9176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EDEF5-1080-4704-AB75-97E6466705AA}">
      <dsp:nvSpPr>
        <dsp:cNvPr id="0" name=""/>
        <dsp:cNvSpPr/>
      </dsp:nvSpPr>
      <dsp:spPr>
        <a:xfrm>
          <a:off x="882436" y="-63864"/>
          <a:ext cx="3645515" cy="3894418"/>
        </a:xfrm>
        <a:prstGeom prst="ellipse">
          <a:avLst/>
        </a:prstGeom>
        <a:solidFill>
          <a:srgbClr val="CD66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</a:t>
          </a:r>
          <a:br>
            <a:rPr lang="en-US" sz="2000" kern="1200" dirty="0"/>
          </a:br>
          <a:r>
            <a:rPr lang="en-US" sz="2000" kern="1200" dirty="0"/>
            <a:t>Reflect</a:t>
          </a:r>
        </a:p>
      </dsp:txBody>
      <dsp:txXfrm>
        <a:off x="2195550" y="130856"/>
        <a:ext cx="1019286" cy="584162"/>
      </dsp:txXfrm>
    </dsp:sp>
    <dsp:sp modelId="{B72A935A-6CCB-40E1-9CCD-A014E7E16105}">
      <dsp:nvSpPr>
        <dsp:cNvPr id="0" name=""/>
        <dsp:cNvSpPr/>
      </dsp:nvSpPr>
      <dsp:spPr>
        <a:xfrm>
          <a:off x="1172309" y="0"/>
          <a:ext cx="3048457" cy="2926296"/>
        </a:xfrm>
        <a:prstGeom prst="ellipse">
          <a:avLst/>
        </a:prstGeom>
        <a:solidFill>
          <a:srgbClr val="D7845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</a:t>
          </a:r>
          <a:br>
            <a:rPr lang="en-US" sz="2000" kern="1200" dirty="0"/>
          </a:br>
          <a:r>
            <a:rPr lang="en-US" sz="2000" kern="1200" dirty="0"/>
            <a:t>Review</a:t>
          </a:r>
        </a:p>
      </dsp:txBody>
      <dsp:txXfrm>
        <a:off x="2163820" y="175577"/>
        <a:ext cx="1065435" cy="526733"/>
      </dsp:txXfrm>
    </dsp:sp>
    <dsp:sp modelId="{62A32CA7-E651-4F17-91B4-5375B3DB28B1}">
      <dsp:nvSpPr>
        <dsp:cNvPr id="0" name=""/>
        <dsp:cNvSpPr/>
      </dsp:nvSpPr>
      <dsp:spPr>
        <a:xfrm>
          <a:off x="1532774" y="0"/>
          <a:ext cx="2330255" cy="2151623"/>
        </a:xfrm>
        <a:prstGeom prst="ellipse">
          <a:avLst/>
        </a:prstGeom>
        <a:solidFill>
          <a:srgbClr val="DD987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154952" y="161371"/>
        <a:ext cx="1085898" cy="484115"/>
      </dsp:txXfrm>
    </dsp:sp>
    <dsp:sp modelId="{5AFAE42E-ECBE-46B6-8D26-3A5020E7A537}">
      <dsp:nvSpPr>
        <dsp:cNvPr id="0" name=""/>
        <dsp:cNvSpPr/>
      </dsp:nvSpPr>
      <dsp:spPr>
        <a:xfrm>
          <a:off x="1974252" y="0"/>
          <a:ext cx="1457196" cy="1339676"/>
        </a:xfrm>
        <a:prstGeom prst="ellipse">
          <a:avLst/>
        </a:prstGeom>
        <a:solidFill>
          <a:srgbClr val="E5B19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000" kern="1200" dirty="0"/>
          </a:br>
          <a:endParaRPr lang="en-US" sz="2000" kern="1200" dirty="0"/>
        </a:p>
      </dsp:txBody>
      <dsp:txXfrm>
        <a:off x="2187654" y="334919"/>
        <a:ext cx="1030393" cy="669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E810CF1-169B-474E-BC2D-1B245DC3352B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DDF1D7B-52AE-4050-9E01-1868B2951F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270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EDDC9F9-1406-4FAB-A1EB-DAFFE7FF3690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9C9FC88-4920-4B6C-AF58-84F55B162E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8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341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613" y="4459288"/>
            <a:ext cx="5683250" cy="42243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101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948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67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519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Cutting Edge Metacognition Workshop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188F8-FE7B-4DBD-9911-E9B2E3FAEAA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AB3EB-05AB-440B-BBF3-C520CAE83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83984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62A38B-FD17-4CF6-85E6-4707EF420964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37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335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433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1051" y="4459326"/>
            <a:ext cx="5681980" cy="4225214"/>
          </a:xfrm>
          <a:prstGeom prst="rect">
            <a:avLst/>
          </a:prstGeom>
        </p:spPr>
        <p:txBody>
          <a:bodyPr lIns="92467" tIns="46234" rIns="92467" bIns="46234"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83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895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4"/>
            <a:ext cx="3077739" cy="4697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Cutting Edge Metacognition Workshop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4023092" y="4"/>
            <a:ext cx="3077739" cy="469745"/>
          </a:xfrm>
          <a:prstGeom prst="rect">
            <a:avLst/>
          </a:prstGeom>
          <a:noFill/>
        </p:spPr>
        <p:txBody>
          <a:bodyPr/>
          <a:lstStyle/>
          <a:p>
            <a:fld id="{975188F8-FE7B-4DBD-9911-E9B2E3FAEAAB}" type="datetime1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3092" y="8917128"/>
            <a:ext cx="3077739" cy="469745"/>
          </a:xfrm>
          <a:prstGeom prst="rect">
            <a:avLst/>
          </a:prstGeom>
          <a:noFill/>
        </p:spPr>
        <p:txBody>
          <a:bodyPr/>
          <a:lstStyle/>
          <a:p>
            <a:fld id="{F98AB3EB-05AB-440B-BBF3-C520CAE835AD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248" y="4460171"/>
            <a:ext cx="5681980" cy="42244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506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05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559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Cutting Edge Metacognition Workshop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188F8-FE7B-4DBD-9911-E9B2E3FAEAA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AB3EB-05AB-440B-BBF3-C520CAE83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54326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Cutting Edge Metacognition Workshop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188F8-FE7B-4DBD-9911-E9B2E3FAEAA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AB3EB-05AB-440B-BBF3-C520CAE83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60159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03325" y="703263"/>
            <a:ext cx="4695825" cy="35226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1052" y="4459325"/>
            <a:ext cx="5681980" cy="42252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70" tIns="46235" rIns="92470" bIns="462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09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318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607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09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213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0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29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613" y="4459288"/>
            <a:ext cx="5683250" cy="42243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8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381000"/>
            <a:ext cx="76200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Teach Students HOW to Learn:</a:t>
            </a:r>
            <a:br>
              <a:rPr lang="en-US" dirty="0"/>
            </a:br>
            <a:r>
              <a:rPr lang="en-US" dirty="0"/>
              <a:t>Metacognition is the Key!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8194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Saundra Yancy McGuire, Ph.D.</a:t>
            </a:r>
          </a:p>
          <a:p>
            <a:r>
              <a:rPr lang="en-US" dirty="0"/>
              <a:t>Asst. Vice Chancellor for Leaning &amp; Teaching</a:t>
            </a:r>
          </a:p>
          <a:p>
            <a:r>
              <a:rPr lang="en-US" dirty="0"/>
              <a:t>Professor of Chemistry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286000" y="51816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Innovative Educators Webinar</a:t>
            </a:r>
          </a:p>
          <a:p>
            <a:pPr algn="ctr"/>
            <a:r>
              <a:rPr lang="en-US" sz="2800" dirty="0"/>
              <a:t>October 20, 2010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76582-7D8C-4105-8A38-C61BA0C8A3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3049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6589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2265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1862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9398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424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9356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039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4203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56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029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970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88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8B97-AB73-4D98-A43A-2266794DAB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3999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76582-7D8C-4105-8A38-C61BA0C8A3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59177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5964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583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5421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8859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1759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5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968B97-AB73-4D98-A43A-2266794DAB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7794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459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3221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0068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678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5806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76582-7D8C-4105-8A38-C61BA0C8A3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797064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7198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4740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369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791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76582-7D8C-4105-8A38-C61BA0C8A3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96124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94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9341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220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79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3716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637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7748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8B97-AB73-4D98-A43A-2266794DAB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058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76582-7D8C-4105-8A38-C61BA0C8A3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8971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50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chemeClr val="tx1"/>
              </a:solidFill>
            </a:endParaRPr>
          </a:p>
        </p:txBody>
      </p:sp>
      <p:pic>
        <p:nvPicPr>
          <p:cNvPr id="5" name="Picture 2051" descr="D:\FRONTPAGE THEMES\NATURE\ANABNR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52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chemeClr val="tx1"/>
              </a:solidFill>
            </a:endParaRPr>
          </a:p>
        </p:txBody>
      </p:sp>
      <p:sp>
        <p:nvSpPr>
          <p:cNvPr id="51205" name="Rectangle 2053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06" name="Rectangle 2054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05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0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4073E8E-24D0-4A93-A849-BF28046BC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86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381000"/>
            <a:ext cx="76200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Teach Students HOW to Learn:</a:t>
            </a:r>
            <a:br>
              <a:rPr lang="en-US" dirty="0"/>
            </a:br>
            <a:r>
              <a:rPr lang="en-US" dirty="0"/>
              <a:t>Metacognition is the Key!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8194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Saundra Yancy McGuire, Ph.D.</a:t>
            </a:r>
          </a:p>
          <a:p>
            <a:r>
              <a:rPr lang="en-US" dirty="0"/>
              <a:t>Asst. Vice Chancellor for Leaning &amp; Teaching</a:t>
            </a:r>
          </a:p>
          <a:p>
            <a:r>
              <a:rPr lang="en-US" dirty="0"/>
              <a:t>Professor of Chemistry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286000" y="51816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Innovative Educators Webinar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20, 2010</a:t>
            </a:r>
          </a:p>
        </p:txBody>
      </p:sp>
    </p:spTree>
    <p:extLst>
      <p:ext uri="{BB962C8B-B14F-4D97-AF65-F5344CB8AC3E}">
        <p14:creationId xmlns:p14="http://schemas.microsoft.com/office/powerpoint/2010/main" val="2104855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55787-2820-41F5-8605-E50CFC5D3FCC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998349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29100-6620-4C07-8CB6-E1D9D0251C77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419698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C64C1-674C-4FCF-8805-881DE8B9611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785121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C2DDD-3935-4732-BE5F-A9CC850197BD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842911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0D73B-0451-462A-B2A3-9C0EC7A7726B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7464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4D337-435B-4C74-A5A5-E28A2756DDE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225938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71E4C-5D7F-406D-BA6A-DFE9D6D6192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968303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36B02-7076-4C75-8E2B-28B919D61358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805971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A14B5-888E-457A-A53B-1569776C2AD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487542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A51D-1A09-4C69-A1C0-111934FED17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98354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517911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78682-1249-4B13-A382-F0F7F830DD5D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595255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1077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3859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6960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032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165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92126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7290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958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00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05631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926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0260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-1261" y="-157"/>
              <a:ext cx="7021" cy="1190"/>
              <a:chOff x="-1261" y="-154"/>
              <a:chExt cx="7021" cy="1190"/>
            </a:xfrm>
          </p:grpSpPr>
          <p:sp>
            <p:nvSpPr>
              <p:cNvPr id="8" name="Freeform 5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32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9" name="Group 6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38" name="Freeform 7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9" name="Freeform 8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0" name="Freeform 9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1" name="Freeform 10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2" name="Freeform 11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3" name="Freeform 12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4" name="Freeform 13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" name="Freeform 14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" name="Freeform 15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" name="Freeform 16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" name="Freeform 17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" name="Freeform 18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" name="Freeform 19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" name="Freeform 20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" name="Freeform 21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" name="Freeform 22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" name="Freeform 23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" name="Freeform 24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6" name="Freeform 25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7" name="Freeform 26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8" name="Freeform 27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9" name="Freeform 28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0" name="Freeform 29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1" name="Freeform 30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2" name="Freeform 31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3" name="Freeform 32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4" name="Freeform 33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" name="Freeform 34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6" name="Freeform 35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7" name="Freeform 36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8" name="Freeform 37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9" name="Freeform 38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0" name="Freeform 39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1" name="Freeform 40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2" name="Freeform 41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3" name="Freeform 42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4" name="Freeform 43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5" name="Freeform 44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6" name="Freeform 45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7" name="Freeform 46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8" name="Freeform 47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9" name="Freeform 48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0" name="Freeform 49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1" name="Freeform 50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2" name="Freeform 51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3" name="Freeform 52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4" name="Freeform 53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5" name="Freeform 54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6" name="Freeform 55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7" name="Freeform 56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8" name="Freeform 57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9" name="Freeform 58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0" name="Freeform 59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1" name="Freeform 60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" name="Freeform 61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3" name="Freeform 62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" name="Group 63"/>
              <p:cNvGrpSpPr>
                <a:grpSpLocks/>
              </p:cNvGrpSpPr>
              <p:nvPr userDrawn="1"/>
            </p:nvGrpSpPr>
            <p:grpSpPr bwMode="auto">
              <a:xfrm>
                <a:off x="7" y="-154"/>
                <a:ext cx="5739" cy="418"/>
                <a:chOff x="1056" y="111"/>
                <a:chExt cx="2448" cy="418"/>
              </a:xfrm>
            </p:grpSpPr>
            <p:sp>
              <p:nvSpPr>
                <p:cNvPr id="27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8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9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0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1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2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3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4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5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6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7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1" name="Group 75"/>
              <p:cNvGrpSpPr>
                <a:grpSpLocks/>
              </p:cNvGrpSpPr>
              <p:nvPr userDrawn="1"/>
            </p:nvGrpSpPr>
            <p:grpSpPr bwMode="auto">
              <a:xfrm>
                <a:off x="-1261" y="-1"/>
                <a:ext cx="2098" cy="1030"/>
                <a:chOff x="1208" y="109"/>
                <a:chExt cx="2098" cy="423"/>
              </a:xfrm>
            </p:grpSpPr>
            <p:sp>
              <p:nvSpPr>
                <p:cNvPr id="12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3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4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5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6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7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8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9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0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1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2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4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5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6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</p:grpSp>
        <p:pic>
          <p:nvPicPr>
            <p:cNvPr id="7" name="Picture 91" descr="earth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652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653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4" name="Rectangle 94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" name="Rectangle 9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6" name="Rectangle 9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D353F-B862-4F1D-946B-141BD74D37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675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4AE2B-43F2-4C04-B7D0-519CAD26EF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6929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A4D0E-3742-43CB-9367-C8439ED144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922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C3EB3-20D2-4118-A794-973684864C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32768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47317-0BC2-4E88-99DF-71B0DD7E12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1691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5DFE9-CACF-491E-9EA4-0302D965B7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043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C9817-8FAE-475F-8D05-697EF90C96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0824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38D69-CE68-41F9-949C-10CA075E32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4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343896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10CB7-1845-4707-8B08-A2589144AA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159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94029-204B-408F-B5C7-95EEBFB589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80537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DB787-B10F-4161-A1F9-7CC6FA1F6F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721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39369-26F1-4DA9-BF97-C192C357B8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43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8A9A3-9D64-4C1F-9CD7-869C38D39F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064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58C4FC-0F95-46BE-A058-FB17CA9D33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6144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381000"/>
            <a:ext cx="76200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Teach Students HOW to Learn:</a:t>
            </a:r>
            <a:br>
              <a:rPr lang="en-US" dirty="0"/>
            </a:br>
            <a:r>
              <a:rPr lang="en-US" dirty="0"/>
              <a:t>Metacognition is the Key!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8194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Saundra Yancy McGuire, Ph.D.</a:t>
            </a:r>
          </a:p>
          <a:p>
            <a:r>
              <a:rPr lang="en-US" dirty="0"/>
              <a:t>Asst. Vice Chancellor for Leaning &amp; Teaching</a:t>
            </a:r>
          </a:p>
          <a:p>
            <a:r>
              <a:rPr lang="en-US" dirty="0"/>
              <a:t>Professor of Chemistry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286000" y="51816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Innovative Educators Webinar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20, 2010</a:t>
            </a:r>
          </a:p>
        </p:txBody>
      </p:sp>
    </p:spTree>
    <p:extLst>
      <p:ext uri="{BB962C8B-B14F-4D97-AF65-F5344CB8AC3E}">
        <p14:creationId xmlns:p14="http://schemas.microsoft.com/office/powerpoint/2010/main" val="238985977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65623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791883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462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96714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014746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58267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0351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3050"/>
            <a:ext cx="2627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1435100"/>
            <a:ext cx="2627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9348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12955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6081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029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235051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8B97-AB73-4D98-A43A-2266794DABE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8710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xfrm>
            <a:off x="665163" y="63674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03563" y="6367463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32563" y="63674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D2ED2-D396-49C1-AA3F-425DBBC7DFC9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44742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381000"/>
            <a:ext cx="76200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Teach Students HOW to Learn:</a:t>
            </a:r>
            <a:br>
              <a:rPr lang="en-US" dirty="0"/>
            </a:br>
            <a:r>
              <a:rPr lang="en-US" dirty="0"/>
              <a:t>Metacognition is the Key!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8194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Saundra Yancy McGuire, Ph.D.</a:t>
            </a:r>
          </a:p>
          <a:p>
            <a:r>
              <a:rPr lang="en-US" dirty="0"/>
              <a:t>Asst. Vice Chancellor for Leaning &amp; Teaching</a:t>
            </a:r>
          </a:p>
          <a:p>
            <a:r>
              <a:rPr lang="en-US" dirty="0"/>
              <a:t>Professor of Chemistry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286000" y="51816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Innovative Educators Webinar</a:t>
            </a:r>
          </a:p>
          <a:p>
            <a:pPr algn="ctr"/>
            <a:r>
              <a:rPr lang="en-US" sz="2800" dirty="0"/>
              <a:t>October 20, 2010</a:t>
            </a:r>
          </a:p>
        </p:txBody>
      </p:sp>
    </p:spTree>
    <p:extLst>
      <p:ext uri="{BB962C8B-B14F-4D97-AF65-F5344CB8AC3E}">
        <p14:creationId xmlns:p14="http://schemas.microsoft.com/office/powerpoint/2010/main" val="3730424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0619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94965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80779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40411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438759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9807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93443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3050"/>
            <a:ext cx="2627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1435100"/>
            <a:ext cx="2627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1527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56172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14647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029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169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03395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76582-7D8C-4105-8A38-C61BA0C8A3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158770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6979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8084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7023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328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5227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9229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0417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6481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76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3050"/>
            <a:ext cx="2627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1435100"/>
            <a:ext cx="2627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046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0794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831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968B97-AB73-4D98-A43A-2266794DAB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4090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76582-7D8C-4105-8A38-C61BA0C8A3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070415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-1261" y="-157"/>
              <a:ext cx="7021" cy="1190"/>
              <a:chOff x="-1261" y="-154"/>
              <a:chExt cx="7021" cy="1190"/>
            </a:xfrm>
          </p:grpSpPr>
          <p:sp>
            <p:nvSpPr>
              <p:cNvPr id="8" name="Freeform 5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32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/>
              </a:p>
            </p:txBody>
          </p:sp>
          <p:grpSp>
            <p:nvGrpSpPr>
              <p:cNvPr id="9" name="Group 6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38" name="Freeform 7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39" name="Freeform 8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40" name="Freeform 9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41" name="Freeform 10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42" name="Freeform 11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43" name="Freeform 12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44" name="Freeform 13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45" name="Freeform 14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46" name="Freeform 15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47" name="Freeform 16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48" name="Freeform 17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49" name="Freeform 18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50" name="Freeform 19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51" name="Freeform 20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52" name="Freeform 21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53" name="Freeform 22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54" name="Freeform 23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55" name="Freeform 24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56" name="Freeform 25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57" name="Freeform 26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58" name="Freeform 27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59" name="Freeform 28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0" name="Freeform 29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1" name="Freeform 30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2" name="Freeform 31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3" name="Freeform 32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4" name="Freeform 33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" name="Freeform 34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6" name="Freeform 35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7" name="Freeform 36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8" name="Freeform 37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9" name="Freeform 38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70" name="Freeform 39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71" name="Freeform 40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72" name="Freeform 41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73" name="Freeform 42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74" name="Freeform 43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75" name="Freeform 44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76" name="Freeform 45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77" name="Freeform 46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78" name="Freeform 47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79" name="Freeform 48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80" name="Freeform 49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81" name="Freeform 50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82" name="Freeform 51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83" name="Freeform 52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84" name="Freeform 53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85" name="Freeform 54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86" name="Freeform 55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87" name="Freeform 56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88" name="Freeform 57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89" name="Freeform 58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90" name="Freeform 59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91" name="Freeform 60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92" name="Freeform 61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93" name="Freeform 62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</p:grpSp>
          <p:grpSp>
            <p:nvGrpSpPr>
              <p:cNvPr id="10" name="Group 63"/>
              <p:cNvGrpSpPr>
                <a:grpSpLocks/>
              </p:cNvGrpSpPr>
              <p:nvPr userDrawn="1"/>
            </p:nvGrpSpPr>
            <p:grpSpPr bwMode="auto">
              <a:xfrm>
                <a:off x="7" y="-154"/>
                <a:ext cx="5739" cy="418"/>
                <a:chOff x="1056" y="111"/>
                <a:chExt cx="2448" cy="418"/>
              </a:xfrm>
            </p:grpSpPr>
            <p:sp>
              <p:nvSpPr>
                <p:cNvPr id="27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28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29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30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31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32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33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34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35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36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37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</p:grpSp>
          <p:grpSp>
            <p:nvGrpSpPr>
              <p:cNvPr id="11" name="Group 75"/>
              <p:cNvGrpSpPr>
                <a:grpSpLocks/>
              </p:cNvGrpSpPr>
              <p:nvPr userDrawn="1"/>
            </p:nvGrpSpPr>
            <p:grpSpPr bwMode="auto">
              <a:xfrm>
                <a:off x="-1261" y="-1"/>
                <a:ext cx="2098" cy="1030"/>
                <a:chOff x="1208" y="109"/>
                <a:chExt cx="2098" cy="423"/>
              </a:xfrm>
            </p:grpSpPr>
            <p:sp>
              <p:nvSpPr>
                <p:cNvPr id="12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13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14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15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16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17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18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19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20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21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22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23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24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25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26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</p:grpSp>
        </p:grpSp>
        <p:pic>
          <p:nvPicPr>
            <p:cNvPr id="7" name="Picture 91" descr="earth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652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653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4" name="Rectangle 94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" name="Rectangle 9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" name="Rectangle 9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D353F-B862-4F1D-946B-141BD74D3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4969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4AE2B-43F2-4C04-B7D0-519CAD26E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3489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A4D0E-3742-43CB-9367-C8439ED1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2432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C3EB3-20D2-4118-A794-973684864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9020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47317-0BC2-4E88-99DF-71B0DD7E1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6341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5DFE9-CACF-491E-9EA4-0302D965B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24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203884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C9817-8FAE-475F-8D05-697EF90C9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9033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38D69-CE68-41F9-949C-10CA075E3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2505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10CB7-1845-4707-8B08-A2589144A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081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94029-204B-408F-B5C7-95EEBFB58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5189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5" y="930279"/>
            <a:ext cx="2052637" cy="53324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4" y="930279"/>
            <a:ext cx="6007100" cy="53324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DB787-B10F-4161-A1F9-7CC6FA1F6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3289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39369-26F1-4DA9-BF97-C192C357B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5107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8A9A3-9D64-4C1F-9CD7-869C38D39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0426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58C4FC-0F95-46BE-A058-FB17CA9D33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39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1206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029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664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8B97-AB73-4D98-A43A-2266794DABE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231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040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434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38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243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43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285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91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284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556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870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85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381000"/>
            <a:ext cx="76200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Teach Students HOW to Learn:</a:t>
            </a:r>
            <a:br>
              <a:rPr lang="en-US" dirty="0"/>
            </a:br>
            <a:r>
              <a:rPr lang="en-US" dirty="0"/>
              <a:t>Metacognition is the Key!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8194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Saundra Yancy McGuire, Ph.D.</a:t>
            </a:r>
          </a:p>
          <a:p>
            <a:r>
              <a:rPr lang="en-US" dirty="0"/>
              <a:t>Asst. Vice Chancellor for Leaning &amp; Teaching</a:t>
            </a:r>
          </a:p>
          <a:p>
            <a:r>
              <a:rPr lang="en-US" dirty="0"/>
              <a:t>Professor of Chemistry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286000" y="51816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Innovative Educators Webinar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20, 2010</a:t>
            </a:r>
          </a:p>
        </p:txBody>
      </p:sp>
    </p:spTree>
    <p:extLst>
      <p:ext uri="{BB962C8B-B14F-4D97-AF65-F5344CB8AC3E}">
        <p14:creationId xmlns:p14="http://schemas.microsoft.com/office/powerpoint/2010/main" val="36654499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49081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772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50594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192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9827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567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3050"/>
            <a:ext cx="2627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1435100"/>
            <a:ext cx="2627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92664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917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9278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029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1559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76582-7D8C-4105-8A38-C61BA0C8A34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48463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-1261" y="-157"/>
              <a:ext cx="7021" cy="1190"/>
              <a:chOff x="-1261" y="-154"/>
              <a:chExt cx="7021" cy="1190"/>
            </a:xfrm>
          </p:grpSpPr>
          <p:sp>
            <p:nvSpPr>
              <p:cNvPr id="8" name="Freeform 5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32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9" name="Group 6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38" name="Freeform 7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8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9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10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11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12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13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14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15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16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17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18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19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20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21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22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23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24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25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26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27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28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29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30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31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32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33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34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35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36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37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38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39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40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41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42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43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44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45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46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47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48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49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50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51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52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53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54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55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56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57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58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59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60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61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62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63"/>
              <p:cNvGrpSpPr>
                <a:grpSpLocks/>
              </p:cNvGrpSpPr>
              <p:nvPr userDrawn="1"/>
            </p:nvGrpSpPr>
            <p:grpSpPr bwMode="auto">
              <a:xfrm>
                <a:off x="7" y="-154"/>
                <a:ext cx="5739" cy="418"/>
                <a:chOff x="1056" y="111"/>
                <a:chExt cx="2448" cy="418"/>
              </a:xfrm>
            </p:grpSpPr>
            <p:sp>
              <p:nvSpPr>
                <p:cNvPr id="27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75"/>
              <p:cNvGrpSpPr>
                <a:grpSpLocks/>
              </p:cNvGrpSpPr>
              <p:nvPr userDrawn="1"/>
            </p:nvGrpSpPr>
            <p:grpSpPr bwMode="auto">
              <a:xfrm>
                <a:off x="-1261" y="-1"/>
                <a:ext cx="2098" cy="1030"/>
                <a:chOff x="1208" y="109"/>
                <a:chExt cx="2098" cy="423"/>
              </a:xfrm>
            </p:grpSpPr>
            <p:sp>
              <p:nvSpPr>
                <p:cNvPr id="12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7" name="Picture 91" descr="earth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652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653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4" name="Rectangle 94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5" name="Rectangle 9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6" name="Rectangle 9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4D353F-B862-4F1D-946B-141BD74D370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9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C4AE2B-43F2-4C04-B7D0-519CAD26EF1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2353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BA4D0E-3742-43CB-9367-C8439ED144F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656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C3EB3-20D2-4118-A794-973684864CE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56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847317-0BC2-4E88-99DF-71B0DD7E12E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727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5DFE9-CACF-491E-9EA4-0302D965B76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705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8C9817-8FAE-475F-8D05-697EF90C96E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1377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538D69-CE68-41F9-949C-10CA075E32F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59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10CB7-1845-4707-8B08-A2589144AA8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8392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194029-204B-408F-B5C7-95EEBFB589C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0644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3DB787-B10F-4161-A1F9-7CC6FA1F6FC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3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39369-26F1-4DA9-BF97-C192C357B8E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2927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8A9A3-9D64-4C1F-9CD7-869C38D39F3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323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8C4FC-0F95-46BE-A058-FB17CA9D330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58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66344" y="521208"/>
            <a:ext cx="8138160" cy="5843016"/>
          </a:xfrm>
          <a:prstGeom prst="rect">
            <a:avLst/>
          </a:prstGeom>
          <a:solidFill>
            <a:srgbClr val="F9EDB1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22325" y="2066544"/>
            <a:ext cx="7470775" cy="3932619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3C0F54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pPr lvl="0"/>
            <a:r>
              <a:rPr lang="en-US" dirty="0"/>
              <a:t>Put text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413572" y="1050925"/>
            <a:ext cx="4316412" cy="722313"/>
          </a:xfrm>
        </p:spPr>
        <p:txBody>
          <a:bodyPr>
            <a:noAutofit/>
          </a:bodyPr>
          <a:lstStyle>
            <a:lvl1pPr marL="0" indent="0" algn="ctr">
              <a:buNone/>
              <a:defRPr sz="4800" b="0" i="0">
                <a:solidFill>
                  <a:srgbClr val="3C0F54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785235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381000"/>
            <a:ext cx="76200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Teach Students HOW to Learn:</a:t>
            </a:r>
            <a:br>
              <a:rPr lang="en-US" dirty="0"/>
            </a:br>
            <a:r>
              <a:rPr lang="en-US" dirty="0"/>
              <a:t>Metacognition is the Key!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8194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Saundra Yancy McGuire, Ph.D.</a:t>
            </a:r>
          </a:p>
          <a:p>
            <a:r>
              <a:rPr lang="en-US" dirty="0"/>
              <a:t>Asst. Vice Chancellor for Leaning &amp; Teaching</a:t>
            </a:r>
          </a:p>
          <a:p>
            <a:r>
              <a:rPr lang="en-US" dirty="0"/>
              <a:t>Professor of Chemistry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286000" y="51816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Innovative Educators Webinar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20, 2010</a:t>
            </a:r>
          </a:p>
        </p:txBody>
      </p:sp>
    </p:spTree>
    <p:extLst>
      <p:ext uri="{BB962C8B-B14F-4D97-AF65-F5344CB8AC3E}">
        <p14:creationId xmlns:p14="http://schemas.microsoft.com/office/powerpoint/2010/main" val="10494228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38363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954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64639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00970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267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5582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3050"/>
            <a:ext cx="2627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1435100"/>
            <a:ext cx="2627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0582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2237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06525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029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6218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8B97-AB73-4D98-A43A-2266794DABE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2081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76582-7D8C-4105-8A38-C61BA0C8A34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88296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50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2051" descr="D:\FRONTPAGE THEMES\NATURE\ANABNR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52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05" name="Rectangle 2053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06" name="Rectangle 2054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05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20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20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073E8E-24D0-4A93-A849-BF28046BCF7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5421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255787-2820-41F5-8605-E50CFC5D3FCC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8627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129100-6620-4C07-8CB6-E1D9D0251C77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3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3050"/>
            <a:ext cx="2627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1435100"/>
            <a:ext cx="2627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CC64C1-674C-4FCF-8805-881DE8B9611A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67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C2DDD-3935-4732-BE5F-A9CC850197BD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6362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80D73B-0451-462A-B2A3-9C0EC7A7726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744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4D337-435B-4C74-A5A5-E28A2756DDE9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8967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71E4C-5D7F-406D-BA6A-DFE9D6D61929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2776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336B02-7076-4C75-8E2B-28B919D61358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719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DA14B5-888E-457A-A53B-1569776C2AD2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7413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8A51D-1A09-4C69-A1C0-111934FED17A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9015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8682-1249-4B13-A382-F0F7F830DD5D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512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84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565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4728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56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4807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0125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8146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544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9626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628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96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image" Target="../media/image5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image" Target="../media/image1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5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76200">
            <a:solidFill>
              <a:srgbClr val="461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600200"/>
            <a:ext cx="662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461D7C"/>
          </a:solidFill>
          <a:ln>
            <a:noFill/>
          </a:ln>
          <a:effectLst>
            <a:innerShdw blurRad="63500" dist="508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6142863" y="6210300"/>
            <a:ext cx="2686050" cy="34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C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enter for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A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cademic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uccess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6048375" y="6477000"/>
            <a:ext cx="2867025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Transform Learning. Maximize Performance.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76400" y="6324600"/>
            <a:ext cx="991518" cy="304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61D7C"/>
          </a:solidFill>
          <a:latin typeface="Goudy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666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DF495-FA8C-894E-B746-8B63A983E0D0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87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78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  <p:sldLayoutId id="214748418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chemeClr val="tx1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chemeClr val="tx1"/>
              </a:solidFill>
            </a:endParaRPr>
          </a:p>
        </p:txBody>
      </p:sp>
      <p:sp>
        <p:nvSpPr>
          <p:cNvPr id="1028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chemeClr val="tx1"/>
              </a:solidFill>
            </a:endParaRPr>
          </a:p>
        </p:txBody>
      </p:sp>
      <p:sp>
        <p:nvSpPr>
          <p:cNvPr id="1029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chemeClr val="tx1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3" name="Picture 9" descr="C:\Wendy\anabnr2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chemeClr val="tx1"/>
              </a:solidFill>
            </a:endParaRPr>
          </a:p>
        </p:txBody>
      </p:sp>
      <p:sp>
        <p:nvSpPr>
          <p:cNvPr id="5018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1D78682-1249-4B13-A382-F0F7F830DD5D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60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  <p:sldLayoutId id="214748424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60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058C4FC-0F95-46BE-A058-FB17CA9D33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9224" name="Group 8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65545" name="Freeform 9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9227" name="Group 10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9276" name="Group 11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65548" name="Freeform 12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15" y="5"/>
                      </a:cxn>
                      <a:cxn ang="0">
                        <a:pos x="13" y="17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49" name="Freeform 13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3" y="13"/>
                      </a:cxn>
                      <a:cxn ang="0">
                        <a:pos x="11" y="3"/>
                      </a:cxn>
                      <a:cxn ang="0">
                        <a:pos x="7" y="19"/>
                      </a:cxn>
                      <a:cxn ang="0">
                        <a:pos x="3" y="13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50" name="Freeform 14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51" name="Freeform 15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52" name="Freeform 16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53" name="Freeform 17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54" name="Freeform 18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55" name="Freeform 19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56" name="Freeform 20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57" name="Freeform 21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58" name="Freeform 22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59" name="Freeform 23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60" name="Freeform 24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61" name="Freeform 25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62" name="Freeform 26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63" name="Freeform 27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64" name="Freeform 28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8" y="14"/>
                      </a:cxn>
                      <a:cxn ang="0">
                        <a:pos x="14" y="0"/>
                      </a:cxn>
                      <a:cxn ang="0">
                        <a:pos x="14" y="22"/>
                      </a:cxn>
                      <a:cxn ang="0">
                        <a:pos x="8" y="14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65" name="Freeform 29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66" name="Freeform 30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67" name="Freeform 31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68" name="Freeform 32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69" name="Freeform 33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70" name="Freeform 34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71" name="Freeform 35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21" y="280"/>
                      </a:cxn>
                      <a:cxn ang="0">
                        <a:pos x="24" y="250"/>
                      </a:cxn>
                      <a:cxn ang="0">
                        <a:pos x="22" y="245"/>
                      </a:cxn>
                      <a:cxn ang="0">
                        <a:pos x="16" y="218"/>
                      </a:cxn>
                      <a:cxn ang="0">
                        <a:pos x="4" y="215"/>
                      </a:cxn>
                      <a:cxn ang="0">
                        <a:pos x="0" y="191"/>
                      </a:cxn>
                      <a:cxn ang="0">
                        <a:pos x="12" y="180"/>
                      </a:cxn>
                      <a:cxn ang="0">
                        <a:pos x="6" y="165"/>
                      </a:cxn>
                      <a:cxn ang="0">
                        <a:pos x="2" y="160"/>
                      </a:cxn>
                      <a:cxn ang="0">
                        <a:pos x="28" y="120"/>
                      </a:cxn>
                      <a:cxn ang="0">
                        <a:pos x="44" y="96"/>
                      </a:cxn>
                      <a:cxn ang="0">
                        <a:pos x="42" y="70"/>
                      </a:cxn>
                      <a:cxn ang="0">
                        <a:pos x="24" y="43"/>
                      </a:cxn>
                      <a:cxn ang="0">
                        <a:pos x="20" y="32"/>
                      </a:cxn>
                      <a:cxn ang="0">
                        <a:pos x="26" y="36"/>
                      </a:cxn>
                      <a:cxn ang="0">
                        <a:pos x="48" y="35"/>
                      </a:cxn>
                      <a:cxn ang="0">
                        <a:pos x="64" y="11"/>
                      </a:cxn>
                      <a:cxn ang="0">
                        <a:pos x="82" y="0"/>
                      </a:cxn>
                      <a:cxn ang="0">
                        <a:pos x="88" y="2"/>
                      </a:cxn>
                      <a:cxn ang="0">
                        <a:pos x="92" y="9"/>
                      </a:cxn>
                      <a:cxn ang="0">
                        <a:pos x="98" y="5"/>
                      </a:cxn>
                      <a:cxn ang="0">
                        <a:pos x="110" y="8"/>
                      </a:cxn>
                      <a:cxn ang="0">
                        <a:pos x="116" y="9"/>
                      </a:cxn>
                      <a:cxn ang="0">
                        <a:pos x="141" y="14"/>
                      </a:cxn>
                      <a:cxn ang="0">
                        <a:pos x="155" y="24"/>
                      </a:cxn>
                      <a:cxn ang="0">
                        <a:pos x="167" y="17"/>
                      </a:cxn>
                      <a:cxn ang="0">
                        <a:pos x="173" y="14"/>
                      </a:cxn>
                      <a:cxn ang="0">
                        <a:pos x="195" y="14"/>
                      </a:cxn>
                      <a:cxn ang="0">
                        <a:pos x="211" y="32"/>
                      </a:cxn>
                      <a:cxn ang="0">
                        <a:pos x="231" y="59"/>
                      </a:cxn>
                      <a:cxn ang="0">
                        <a:pos x="245" y="70"/>
                      </a:cxn>
                      <a:cxn ang="0">
                        <a:pos x="257" y="68"/>
                      </a:cxn>
                      <a:cxn ang="0">
                        <a:pos x="270" y="65"/>
                      </a:cxn>
                      <a:cxn ang="0">
                        <a:pos x="290" y="71"/>
                      </a:cxn>
                      <a:cxn ang="0">
                        <a:pos x="300" y="81"/>
                      </a:cxn>
                      <a:cxn ang="0">
                        <a:pos x="308" y="90"/>
                      </a:cxn>
                      <a:cxn ang="0">
                        <a:pos x="318" y="111"/>
                      </a:cxn>
                      <a:cxn ang="0">
                        <a:pos x="322" y="120"/>
                      </a:cxn>
                      <a:cxn ang="0">
                        <a:pos x="324" y="125"/>
                      </a:cxn>
                      <a:cxn ang="0">
                        <a:pos x="310" y="142"/>
                      </a:cxn>
                      <a:cxn ang="0">
                        <a:pos x="322" y="141"/>
                      </a:cxn>
                      <a:cxn ang="0">
                        <a:pos x="342" y="155"/>
                      </a:cxn>
                      <a:cxn ang="0">
                        <a:pos x="364" y="157"/>
                      </a:cxn>
                      <a:cxn ang="0">
                        <a:pos x="380" y="168"/>
                      </a:cxn>
                      <a:cxn ang="0">
                        <a:pos x="382" y="172"/>
                      </a:cxn>
                      <a:cxn ang="0">
                        <a:pos x="382" y="176"/>
                      </a:cxn>
                      <a:cxn ang="0">
                        <a:pos x="394" y="172"/>
                      </a:cxn>
                      <a:cxn ang="0">
                        <a:pos x="400" y="171"/>
                      </a:cxn>
                      <a:cxn ang="0">
                        <a:pos x="439" y="185"/>
                      </a:cxn>
                      <a:cxn ang="0">
                        <a:pos x="447" y="199"/>
                      </a:cxn>
                      <a:cxn ang="0">
                        <a:pos x="465" y="201"/>
                      </a:cxn>
                      <a:cxn ang="0">
                        <a:pos x="471" y="215"/>
                      </a:cxn>
                      <a:cxn ang="0">
                        <a:pos x="451" y="258"/>
                      </a:cxn>
                      <a:cxn ang="0">
                        <a:pos x="435" y="281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72" name="Freeform 36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406" y="6"/>
                      </a:cxn>
                      <a:cxn ang="0">
                        <a:pos x="502" y="34"/>
                      </a:cxn>
                      <a:cxn ang="0">
                        <a:pos x="550" y="38"/>
                      </a:cxn>
                      <a:cxn ang="0">
                        <a:pos x="578" y="130"/>
                      </a:cxn>
                      <a:cxn ang="0">
                        <a:pos x="586" y="90"/>
                      </a:cxn>
                      <a:cxn ang="0">
                        <a:pos x="606" y="70"/>
                      </a:cxn>
                      <a:cxn ang="0">
                        <a:pos x="642" y="126"/>
                      </a:cxn>
                      <a:cxn ang="0">
                        <a:pos x="682" y="98"/>
                      </a:cxn>
                      <a:cxn ang="0">
                        <a:pos x="706" y="86"/>
                      </a:cxn>
                      <a:cxn ang="0">
                        <a:pos x="762" y="2"/>
                      </a:cxn>
                      <a:cxn ang="0">
                        <a:pos x="798" y="70"/>
                      </a:cxn>
                      <a:cxn ang="0">
                        <a:pos x="798" y="130"/>
                      </a:cxn>
                      <a:cxn ang="0">
                        <a:pos x="790" y="158"/>
                      </a:cxn>
                      <a:cxn ang="0">
                        <a:pos x="766" y="162"/>
                      </a:cxn>
                      <a:cxn ang="0">
                        <a:pos x="762" y="186"/>
                      </a:cxn>
                      <a:cxn ang="0">
                        <a:pos x="802" y="226"/>
                      </a:cxn>
                      <a:cxn ang="0">
                        <a:pos x="786" y="322"/>
                      </a:cxn>
                      <a:cxn ang="0">
                        <a:pos x="830" y="414"/>
                      </a:cxn>
                      <a:cxn ang="0">
                        <a:pos x="854" y="450"/>
                      </a:cxn>
                      <a:cxn ang="0">
                        <a:pos x="830" y="450"/>
                      </a:cxn>
                      <a:cxn ang="0">
                        <a:pos x="746" y="378"/>
                      </a:cxn>
                      <a:cxn ang="0">
                        <a:pos x="678" y="402"/>
                      </a:cxn>
                      <a:cxn ang="0">
                        <a:pos x="590" y="442"/>
                      </a:cxn>
                      <a:cxn ang="0">
                        <a:pos x="642" y="578"/>
                      </a:cxn>
                      <a:cxn ang="0">
                        <a:pos x="710" y="610"/>
                      </a:cxn>
                      <a:cxn ang="0">
                        <a:pos x="738" y="550"/>
                      </a:cxn>
                      <a:cxn ang="0">
                        <a:pos x="774" y="570"/>
                      </a:cxn>
                      <a:cxn ang="0">
                        <a:pos x="766" y="630"/>
                      </a:cxn>
                      <a:cxn ang="0">
                        <a:pos x="802" y="670"/>
                      </a:cxn>
                      <a:cxn ang="0">
                        <a:pos x="838" y="658"/>
                      </a:cxn>
                      <a:cxn ang="0">
                        <a:pos x="922" y="806"/>
                      </a:cxn>
                      <a:cxn ang="0">
                        <a:pos x="942" y="826"/>
                      </a:cxn>
                      <a:cxn ang="0">
                        <a:pos x="874" y="810"/>
                      </a:cxn>
                      <a:cxn ang="0">
                        <a:pos x="830" y="758"/>
                      </a:cxn>
                      <a:cxn ang="0">
                        <a:pos x="778" y="710"/>
                      </a:cxn>
                      <a:cxn ang="0">
                        <a:pos x="702" y="662"/>
                      </a:cxn>
                      <a:cxn ang="0">
                        <a:pos x="614" y="646"/>
                      </a:cxn>
                      <a:cxn ang="0">
                        <a:pos x="506" y="594"/>
                      </a:cxn>
                      <a:cxn ang="0">
                        <a:pos x="462" y="506"/>
                      </a:cxn>
                      <a:cxn ang="0">
                        <a:pos x="430" y="462"/>
                      </a:cxn>
                      <a:cxn ang="0">
                        <a:pos x="382" y="430"/>
                      </a:cxn>
                      <a:cxn ang="0">
                        <a:pos x="342" y="370"/>
                      </a:cxn>
                      <a:cxn ang="0">
                        <a:pos x="354" y="414"/>
                      </a:cxn>
                      <a:cxn ang="0">
                        <a:pos x="418" y="494"/>
                      </a:cxn>
                      <a:cxn ang="0">
                        <a:pos x="422" y="526"/>
                      </a:cxn>
                      <a:cxn ang="0">
                        <a:pos x="394" y="498"/>
                      </a:cxn>
                      <a:cxn ang="0">
                        <a:pos x="354" y="466"/>
                      </a:cxn>
                      <a:cxn ang="0">
                        <a:pos x="314" y="402"/>
                      </a:cxn>
                      <a:cxn ang="0">
                        <a:pos x="266" y="346"/>
                      </a:cxn>
                      <a:cxn ang="0">
                        <a:pos x="210" y="314"/>
                      </a:cxn>
                      <a:cxn ang="0">
                        <a:pos x="154" y="238"/>
                      </a:cxn>
                      <a:cxn ang="0">
                        <a:pos x="66" y="66"/>
                      </a:cxn>
                      <a:cxn ang="0">
                        <a:pos x="34" y="38"/>
                      </a:cxn>
                      <a:cxn ang="0">
                        <a:pos x="46" y="22"/>
                      </a:cxn>
                      <a:cxn ang="0">
                        <a:pos x="102" y="70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73" name="Freeform 37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6" y="28"/>
                      </a:cxn>
                      <a:cxn ang="0">
                        <a:pos x="10" y="48"/>
                      </a:cxn>
                      <a:cxn ang="0">
                        <a:pos x="6" y="28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74" name="Freeform 38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2" y="1"/>
                      </a:cxn>
                      <a:cxn ang="0">
                        <a:pos x="36" y="17"/>
                      </a:cxn>
                      <a:cxn ang="0">
                        <a:pos x="8" y="17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75" name="Freeform 39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49"/>
                      </a:cxn>
                      <a:cxn ang="0">
                        <a:pos x="28" y="25"/>
                      </a:cxn>
                      <a:cxn ang="0">
                        <a:pos x="56" y="21"/>
                      </a:cxn>
                      <a:cxn ang="0">
                        <a:pos x="80" y="9"/>
                      </a:cxn>
                      <a:cxn ang="0">
                        <a:pos x="64" y="25"/>
                      </a:cxn>
                      <a:cxn ang="0">
                        <a:pos x="124" y="49"/>
                      </a:cxn>
                      <a:cxn ang="0">
                        <a:pos x="160" y="65"/>
                      </a:cxn>
                      <a:cxn ang="0">
                        <a:pos x="116" y="77"/>
                      </a:cxn>
                      <a:cxn ang="0">
                        <a:pos x="88" y="57"/>
                      </a:cxn>
                      <a:cxn ang="0">
                        <a:pos x="76" y="53"/>
                      </a:cxn>
                      <a:cxn ang="0">
                        <a:pos x="24" y="41"/>
                      </a:cxn>
                      <a:cxn ang="0">
                        <a:pos x="0" y="49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76" name="Freeform 40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2" y="4"/>
                      </a:cxn>
                      <a:cxn ang="0">
                        <a:pos x="88" y="24"/>
                      </a:cxn>
                      <a:cxn ang="0">
                        <a:pos x="112" y="20"/>
                      </a:cxn>
                      <a:cxn ang="0">
                        <a:pos x="108" y="44"/>
                      </a:cxn>
                      <a:cxn ang="0">
                        <a:pos x="64" y="40"/>
                      </a:cxn>
                      <a:cxn ang="0">
                        <a:pos x="0" y="36"/>
                      </a:cxn>
                      <a:cxn ang="0">
                        <a:pos x="28" y="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77" name="Freeform 41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17" y="25"/>
                      </a:cxn>
                      <a:cxn ang="0">
                        <a:pos x="37" y="13"/>
                      </a:cxn>
                      <a:cxn ang="0">
                        <a:pos x="17" y="2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78" name="Freeform 42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19" y="32"/>
                      </a:cxn>
                      <a:cxn ang="0">
                        <a:pos x="19" y="0"/>
                      </a:cxn>
                      <a:cxn ang="0">
                        <a:pos x="19" y="32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79" name="Freeform 43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4" y="9"/>
                      </a:cxn>
                      <a:cxn ang="0">
                        <a:pos x="20" y="33"/>
                      </a:cxn>
                      <a:cxn ang="0">
                        <a:pos x="24" y="49"/>
                      </a:cxn>
                      <a:cxn ang="0">
                        <a:pos x="36" y="53"/>
                      </a:cxn>
                      <a:cxn ang="0">
                        <a:pos x="24" y="73"/>
                      </a:cxn>
                      <a:cxn ang="0">
                        <a:pos x="0" y="21"/>
                      </a:cxn>
                      <a:cxn ang="0">
                        <a:pos x="4" y="9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80" name="Freeform 44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220" y="1"/>
                      </a:cxn>
                      <a:cxn ang="0">
                        <a:pos x="231" y="8"/>
                      </a:cxn>
                      <a:cxn ang="0">
                        <a:pos x="235" y="0"/>
                      </a:cxn>
                      <a:cxn ang="0">
                        <a:pos x="265" y="0"/>
                      </a:cxn>
                      <a:cxn ang="0">
                        <a:pos x="287" y="17"/>
                      </a:cxn>
                      <a:cxn ang="0">
                        <a:pos x="319" y="10"/>
                      </a:cxn>
                      <a:cxn ang="0">
                        <a:pos x="314" y="29"/>
                      </a:cxn>
                      <a:cxn ang="0">
                        <a:pos x="298" y="46"/>
                      </a:cxn>
                      <a:cxn ang="0">
                        <a:pos x="295" y="29"/>
                      </a:cxn>
                      <a:cxn ang="0">
                        <a:pos x="287" y="31"/>
                      </a:cxn>
                      <a:cxn ang="0">
                        <a:pos x="279" y="29"/>
                      </a:cxn>
                      <a:cxn ang="0">
                        <a:pos x="263" y="21"/>
                      </a:cxn>
                      <a:cxn ang="0">
                        <a:pos x="228" y="38"/>
                      </a:cxn>
                      <a:cxn ang="0">
                        <a:pos x="201" y="44"/>
                      </a:cxn>
                      <a:cxn ang="0">
                        <a:pos x="212" y="57"/>
                      </a:cxn>
                      <a:cxn ang="0">
                        <a:pos x="188" y="63"/>
                      </a:cxn>
                      <a:cxn ang="0">
                        <a:pos x="169" y="61"/>
                      </a:cxn>
                      <a:cxn ang="0">
                        <a:pos x="177" y="57"/>
                      </a:cxn>
                      <a:cxn ang="0">
                        <a:pos x="171" y="40"/>
                      </a:cxn>
                      <a:cxn ang="0">
                        <a:pos x="169" y="31"/>
                      </a:cxn>
                      <a:cxn ang="0">
                        <a:pos x="158" y="23"/>
                      </a:cxn>
                      <a:cxn ang="0">
                        <a:pos x="142" y="27"/>
                      </a:cxn>
                      <a:cxn ang="0">
                        <a:pos x="134" y="27"/>
                      </a:cxn>
                      <a:cxn ang="0">
                        <a:pos x="123" y="25"/>
                      </a:cxn>
                      <a:cxn ang="0">
                        <a:pos x="83" y="2"/>
                      </a:cxn>
                      <a:cxn ang="0">
                        <a:pos x="59" y="14"/>
                      </a:cxn>
                      <a:cxn ang="0">
                        <a:pos x="1" y="0"/>
                      </a:cxn>
                      <a:cxn ang="0">
                        <a:pos x="220" y="1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81" name="Freeform 45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105" y="31"/>
                      </a:cxn>
                      <a:cxn ang="0">
                        <a:pos x="30" y="1"/>
                      </a:cxn>
                      <a:cxn ang="0">
                        <a:pos x="285" y="0"/>
                      </a:cxn>
                      <a:cxn ang="0">
                        <a:pos x="296" y="14"/>
                      </a:cxn>
                      <a:cxn ang="0">
                        <a:pos x="264" y="16"/>
                      </a:cxn>
                      <a:cxn ang="0">
                        <a:pos x="105" y="3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82" name="Freeform 46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83" name="Freeform 47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84" name="Freeform 48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85" name="Freeform 49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86" name="Freeform 50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87" name="Freeform 51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88" name="Freeform 52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89" name="Freeform 53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90" name="Freeform 54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91" name="Freeform 55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92" name="Freeform 56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93" name="Freeform 57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94" name="Freeform 58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95" name="Freeform 59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96" name="Freeform 60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97" name="Freeform 61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98" name="Freeform 62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599" name="Freeform 63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00" name="Freeform 64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01" name="Freeform 65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02" name="Freeform 66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03" name="Freeform 67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</p:grpSp>
            <p:grpSp>
              <p:nvGrpSpPr>
                <p:cNvPr id="9277" name="Group 68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65605" name="Freeform 69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06" name="Freeform 70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07" name="Freeform 71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08" name="Freeform 72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09" name="Freeform 73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10" name="Freeform 74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11" name="Freeform 75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12" name="Freeform 76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13" name="Freeform 77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14" name="Freeform 78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15" name="Freeform 79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16" name="Freeform 80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17" name="Freeform 81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18" name="Freeform 82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19" name="Freeform 83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20" name="Freeform 84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21" name="Freeform 85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22" name="Freeform 86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23" name="Freeform 87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24" name="Freeform 88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25" name="Freeform 89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26" name="Freeform 90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27" name="Freeform 91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28" name="Freeform 92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29" name="Freeform 93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30" name="Freeform 94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31" name="Freeform 95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32" name="Freeform 96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33" name="Freeform 97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34" name="Freeform 98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35" name="Freeform 99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36" name="Freeform 100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37" name="Freeform 101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38" name="Freeform 102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39" name="Freeform 103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40" name="Freeform 104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41" name="Freeform 105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42" name="Freeform 106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43" name="Freeform 107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44" name="Freeform 108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45" name="Freeform 109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646" name="Freeform 110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</p:grpSp>
          </p:grpSp>
          <p:grpSp>
            <p:nvGrpSpPr>
              <p:cNvPr id="9228" name="Group 111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65648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49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50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51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52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53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54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55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56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57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58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59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60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61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62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63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64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65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66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67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68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9229" name="Group 133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65670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71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72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73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74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75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76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77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78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79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80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81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82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83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84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85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86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87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88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89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90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91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92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93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694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</p:grpSp>
        <p:pic>
          <p:nvPicPr>
            <p:cNvPr id="9225" name="Picture 159" descr="earth"/>
            <p:cNvPicPr>
              <a:picLocks noChangeAspect="1" noChangeArrowheads="1"/>
            </p:cNvPicPr>
            <p:nvPr userDrawn="1"/>
          </p:nvPicPr>
          <p:blipFill>
            <a:blip r:embed="rId1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3159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  <p:sldLayoutId id="2147484267" r:id="rId13"/>
    <p:sldLayoutId id="214748426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8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76200">
            <a:solidFill>
              <a:srgbClr val="461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600200"/>
            <a:ext cx="662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461D7C"/>
          </a:solidFill>
          <a:ln>
            <a:noFill/>
          </a:ln>
          <a:effectLst>
            <a:innerShdw blurRad="63500" dist="508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6142863" y="6210300"/>
            <a:ext cx="2686050" cy="34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enter 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cademic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uccess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6048375" y="6477000"/>
            <a:ext cx="2867025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Transform Learning. Maximize Performance.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76400" y="6324600"/>
            <a:ext cx="991518" cy="304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8746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  <p:sldLayoutId id="2147484281" r:id="rId12"/>
    <p:sldLayoutId id="214748428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61D7C"/>
          </a:solidFill>
          <a:latin typeface="Goudy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666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76200">
            <a:solidFill>
              <a:srgbClr val="461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600200"/>
            <a:ext cx="662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461D7C"/>
          </a:solidFill>
          <a:ln>
            <a:noFill/>
          </a:ln>
          <a:effectLst>
            <a:innerShdw blurRad="63500" dist="508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6142863" y="6210300"/>
            <a:ext cx="2686050" cy="34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C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enter for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A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cademic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uccess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6048375" y="6477000"/>
            <a:ext cx="2867025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Transform Learning. Maximize Performance.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76400" y="6324600"/>
            <a:ext cx="991518" cy="304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703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61D7C"/>
          </a:solidFill>
          <a:latin typeface="Goudy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666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DF495-FA8C-894E-B746-8B63A983E0D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D3A0E-F688-A147-A9D9-466AB7FD7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6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3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058C4FC-0F95-46BE-A058-FB17CA9D3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9224" name="Group 8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65545" name="Freeform 9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/>
              </a:p>
            </p:txBody>
          </p:sp>
          <p:grpSp>
            <p:nvGrpSpPr>
              <p:cNvPr id="9227" name="Group 10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9276" name="Group 11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65548" name="Freeform 12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15" y="5"/>
                      </a:cxn>
                      <a:cxn ang="0">
                        <a:pos x="13" y="17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49" name="Freeform 13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3" y="13"/>
                      </a:cxn>
                      <a:cxn ang="0">
                        <a:pos x="11" y="3"/>
                      </a:cxn>
                      <a:cxn ang="0">
                        <a:pos x="7" y="19"/>
                      </a:cxn>
                      <a:cxn ang="0">
                        <a:pos x="3" y="13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50" name="Freeform 14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51" name="Freeform 15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52" name="Freeform 16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53" name="Freeform 17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54" name="Freeform 18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55" name="Freeform 19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56" name="Freeform 20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57" name="Freeform 21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58" name="Freeform 22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59" name="Freeform 23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60" name="Freeform 24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61" name="Freeform 25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62" name="Freeform 26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63" name="Freeform 27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64" name="Freeform 28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8" y="14"/>
                      </a:cxn>
                      <a:cxn ang="0">
                        <a:pos x="14" y="0"/>
                      </a:cxn>
                      <a:cxn ang="0">
                        <a:pos x="14" y="22"/>
                      </a:cxn>
                      <a:cxn ang="0">
                        <a:pos x="8" y="14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65" name="Freeform 29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66" name="Freeform 30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67" name="Freeform 31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68" name="Freeform 32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69" name="Freeform 33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70" name="Freeform 34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71" name="Freeform 35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21" y="280"/>
                      </a:cxn>
                      <a:cxn ang="0">
                        <a:pos x="24" y="250"/>
                      </a:cxn>
                      <a:cxn ang="0">
                        <a:pos x="22" y="245"/>
                      </a:cxn>
                      <a:cxn ang="0">
                        <a:pos x="16" y="218"/>
                      </a:cxn>
                      <a:cxn ang="0">
                        <a:pos x="4" y="215"/>
                      </a:cxn>
                      <a:cxn ang="0">
                        <a:pos x="0" y="191"/>
                      </a:cxn>
                      <a:cxn ang="0">
                        <a:pos x="12" y="180"/>
                      </a:cxn>
                      <a:cxn ang="0">
                        <a:pos x="6" y="165"/>
                      </a:cxn>
                      <a:cxn ang="0">
                        <a:pos x="2" y="160"/>
                      </a:cxn>
                      <a:cxn ang="0">
                        <a:pos x="28" y="120"/>
                      </a:cxn>
                      <a:cxn ang="0">
                        <a:pos x="44" y="96"/>
                      </a:cxn>
                      <a:cxn ang="0">
                        <a:pos x="42" y="70"/>
                      </a:cxn>
                      <a:cxn ang="0">
                        <a:pos x="24" y="43"/>
                      </a:cxn>
                      <a:cxn ang="0">
                        <a:pos x="20" y="32"/>
                      </a:cxn>
                      <a:cxn ang="0">
                        <a:pos x="26" y="36"/>
                      </a:cxn>
                      <a:cxn ang="0">
                        <a:pos x="48" y="35"/>
                      </a:cxn>
                      <a:cxn ang="0">
                        <a:pos x="64" y="11"/>
                      </a:cxn>
                      <a:cxn ang="0">
                        <a:pos x="82" y="0"/>
                      </a:cxn>
                      <a:cxn ang="0">
                        <a:pos x="88" y="2"/>
                      </a:cxn>
                      <a:cxn ang="0">
                        <a:pos x="92" y="9"/>
                      </a:cxn>
                      <a:cxn ang="0">
                        <a:pos x="98" y="5"/>
                      </a:cxn>
                      <a:cxn ang="0">
                        <a:pos x="110" y="8"/>
                      </a:cxn>
                      <a:cxn ang="0">
                        <a:pos x="116" y="9"/>
                      </a:cxn>
                      <a:cxn ang="0">
                        <a:pos x="141" y="14"/>
                      </a:cxn>
                      <a:cxn ang="0">
                        <a:pos x="155" y="24"/>
                      </a:cxn>
                      <a:cxn ang="0">
                        <a:pos x="167" y="17"/>
                      </a:cxn>
                      <a:cxn ang="0">
                        <a:pos x="173" y="14"/>
                      </a:cxn>
                      <a:cxn ang="0">
                        <a:pos x="195" y="14"/>
                      </a:cxn>
                      <a:cxn ang="0">
                        <a:pos x="211" y="32"/>
                      </a:cxn>
                      <a:cxn ang="0">
                        <a:pos x="231" y="59"/>
                      </a:cxn>
                      <a:cxn ang="0">
                        <a:pos x="245" y="70"/>
                      </a:cxn>
                      <a:cxn ang="0">
                        <a:pos x="257" y="68"/>
                      </a:cxn>
                      <a:cxn ang="0">
                        <a:pos x="270" y="65"/>
                      </a:cxn>
                      <a:cxn ang="0">
                        <a:pos x="290" y="71"/>
                      </a:cxn>
                      <a:cxn ang="0">
                        <a:pos x="300" y="81"/>
                      </a:cxn>
                      <a:cxn ang="0">
                        <a:pos x="308" y="90"/>
                      </a:cxn>
                      <a:cxn ang="0">
                        <a:pos x="318" y="111"/>
                      </a:cxn>
                      <a:cxn ang="0">
                        <a:pos x="322" y="120"/>
                      </a:cxn>
                      <a:cxn ang="0">
                        <a:pos x="324" y="125"/>
                      </a:cxn>
                      <a:cxn ang="0">
                        <a:pos x="310" y="142"/>
                      </a:cxn>
                      <a:cxn ang="0">
                        <a:pos x="322" y="141"/>
                      </a:cxn>
                      <a:cxn ang="0">
                        <a:pos x="342" y="155"/>
                      </a:cxn>
                      <a:cxn ang="0">
                        <a:pos x="364" y="157"/>
                      </a:cxn>
                      <a:cxn ang="0">
                        <a:pos x="380" y="168"/>
                      </a:cxn>
                      <a:cxn ang="0">
                        <a:pos x="382" y="172"/>
                      </a:cxn>
                      <a:cxn ang="0">
                        <a:pos x="382" y="176"/>
                      </a:cxn>
                      <a:cxn ang="0">
                        <a:pos x="394" y="172"/>
                      </a:cxn>
                      <a:cxn ang="0">
                        <a:pos x="400" y="171"/>
                      </a:cxn>
                      <a:cxn ang="0">
                        <a:pos x="439" y="185"/>
                      </a:cxn>
                      <a:cxn ang="0">
                        <a:pos x="447" y="199"/>
                      </a:cxn>
                      <a:cxn ang="0">
                        <a:pos x="465" y="201"/>
                      </a:cxn>
                      <a:cxn ang="0">
                        <a:pos x="471" y="215"/>
                      </a:cxn>
                      <a:cxn ang="0">
                        <a:pos x="451" y="258"/>
                      </a:cxn>
                      <a:cxn ang="0">
                        <a:pos x="435" y="281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72" name="Freeform 36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406" y="6"/>
                      </a:cxn>
                      <a:cxn ang="0">
                        <a:pos x="502" y="34"/>
                      </a:cxn>
                      <a:cxn ang="0">
                        <a:pos x="550" y="38"/>
                      </a:cxn>
                      <a:cxn ang="0">
                        <a:pos x="578" y="130"/>
                      </a:cxn>
                      <a:cxn ang="0">
                        <a:pos x="586" y="90"/>
                      </a:cxn>
                      <a:cxn ang="0">
                        <a:pos x="606" y="70"/>
                      </a:cxn>
                      <a:cxn ang="0">
                        <a:pos x="642" y="126"/>
                      </a:cxn>
                      <a:cxn ang="0">
                        <a:pos x="682" y="98"/>
                      </a:cxn>
                      <a:cxn ang="0">
                        <a:pos x="706" y="86"/>
                      </a:cxn>
                      <a:cxn ang="0">
                        <a:pos x="762" y="2"/>
                      </a:cxn>
                      <a:cxn ang="0">
                        <a:pos x="798" y="70"/>
                      </a:cxn>
                      <a:cxn ang="0">
                        <a:pos x="798" y="130"/>
                      </a:cxn>
                      <a:cxn ang="0">
                        <a:pos x="790" y="158"/>
                      </a:cxn>
                      <a:cxn ang="0">
                        <a:pos x="766" y="162"/>
                      </a:cxn>
                      <a:cxn ang="0">
                        <a:pos x="762" y="186"/>
                      </a:cxn>
                      <a:cxn ang="0">
                        <a:pos x="802" y="226"/>
                      </a:cxn>
                      <a:cxn ang="0">
                        <a:pos x="786" y="322"/>
                      </a:cxn>
                      <a:cxn ang="0">
                        <a:pos x="830" y="414"/>
                      </a:cxn>
                      <a:cxn ang="0">
                        <a:pos x="854" y="450"/>
                      </a:cxn>
                      <a:cxn ang="0">
                        <a:pos x="830" y="450"/>
                      </a:cxn>
                      <a:cxn ang="0">
                        <a:pos x="746" y="378"/>
                      </a:cxn>
                      <a:cxn ang="0">
                        <a:pos x="678" y="402"/>
                      </a:cxn>
                      <a:cxn ang="0">
                        <a:pos x="590" y="442"/>
                      </a:cxn>
                      <a:cxn ang="0">
                        <a:pos x="642" y="578"/>
                      </a:cxn>
                      <a:cxn ang="0">
                        <a:pos x="710" y="610"/>
                      </a:cxn>
                      <a:cxn ang="0">
                        <a:pos x="738" y="550"/>
                      </a:cxn>
                      <a:cxn ang="0">
                        <a:pos x="774" y="570"/>
                      </a:cxn>
                      <a:cxn ang="0">
                        <a:pos x="766" y="630"/>
                      </a:cxn>
                      <a:cxn ang="0">
                        <a:pos x="802" y="670"/>
                      </a:cxn>
                      <a:cxn ang="0">
                        <a:pos x="838" y="658"/>
                      </a:cxn>
                      <a:cxn ang="0">
                        <a:pos x="922" y="806"/>
                      </a:cxn>
                      <a:cxn ang="0">
                        <a:pos x="942" y="826"/>
                      </a:cxn>
                      <a:cxn ang="0">
                        <a:pos x="874" y="810"/>
                      </a:cxn>
                      <a:cxn ang="0">
                        <a:pos x="830" y="758"/>
                      </a:cxn>
                      <a:cxn ang="0">
                        <a:pos x="778" y="710"/>
                      </a:cxn>
                      <a:cxn ang="0">
                        <a:pos x="702" y="662"/>
                      </a:cxn>
                      <a:cxn ang="0">
                        <a:pos x="614" y="646"/>
                      </a:cxn>
                      <a:cxn ang="0">
                        <a:pos x="506" y="594"/>
                      </a:cxn>
                      <a:cxn ang="0">
                        <a:pos x="462" y="506"/>
                      </a:cxn>
                      <a:cxn ang="0">
                        <a:pos x="430" y="462"/>
                      </a:cxn>
                      <a:cxn ang="0">
                        <a:pos x="382" y="430"/>
                      </a:cxn>
                      <a:cxn ang="0">
                        <a:pos x="342" y="370"/>
                      </a:cxn>
                      <a:cxn ang="0">
                        <a:pos x="354" y="414"/>
                      </a:cxn>
                      <a:cxn ang="0">
                        <a:pos x="418" y="494"/>
                      </a:cxn>
                      <a:cxn ang="0">
                        <a:pos x="422" y="526"/>
                      </a:cxn>
                      <a:cxn ang="0">
                        <a:pos x="394" y="498"/>
                      </a:cxn>
                      <a:cxn ang="0">
                        <a:pos x="354" y="466"/>
                      </a:cxn>
                      <a:cxn ang="0">
                        <a:pos x="314" y="402"/>
                      </a:cxn>
                      <a:cxn ang="0">
                        <a:pos x="266" y="346"/>
                      </a:cxn>
                      <a:cxn ang="0">
                        <a:pos x="210" y="314"/>
                      </a:cxn>
                      <a:cxn ang="0">
                        <a:pos x="154" y="238"/>
                      </a:cxn>
                      <a:cxn ang="0">
                        <a:pos x="66" y="66"/>
                      </a:cxn>
                      <a:cxn ang="0">
                        <a:pos x="34" y="38"/>
                      </a:cxn>
                      <a:cxn ang="0">
                        <a:pos x="46" y="22"/>
                      </a:cxn>
                      <a:cxn ang="0">
                        <a:pos x="102" y="70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73" name="Freeform 37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6" y="28"/>
                      </a:cxn>
                      <a:cxn ang="0">
                        <a:pos x="10" y="48"/>
                      </a:cxn>
                      <a:cxn ang="0">
                        <a:pos x="6" y="28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74" name="Freeform 38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2" y="1"/>
                      </a:cxn>
                      <a:cxn ang="0">
                        <a:pos x="36" y="17"/>
                      </a:cxn>
                      <a:cxn ang="0">
                        <a:pos x="8" y="17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75" name="Freeform 39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49"/>
                      </a:cxn>
                      <a:cxn ang="0">
                        <a:pos x="28" y="25"/>
                      </a:cxn>
                      <a:cxn ang="0">
                        <a:pos x="56" y="21"/>
                      </a:cxn>
                      <a:cxn ang="0">
                        <a:pos x="80" y="9"/>
                      </a:cxn>
                      <a:cxn ang="0">
                        <a:pos x="64" y="25"/>
                      </a:cxn>
                      <a:cxn ang="0">
                        <a:pos x="124" y="49"/>
                      </a:cxn>
                      <a:cxn ang="0">
                        <a:pos x="160" y="65"/>
                      </a:cxn>
                      <a:cxn ang="0">
                        <a:pos x="116" y="77"/>
                      </a:cxn>
                      <a:cxn ang="0">
                        <a:pos x="88" y="57"/>
                      </a:cxn>
                      <a:cxn ang="0">
                        <a:pos x="76" y="53"/>
                      </a:cxn>
                      <a:cxn ang="0">
                        <a:pos x="24" y="41"/>
                      </a:cxn>
                      <a:cxn ang="0">
                        <a:pos x="0" y="49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76" name="Freeform 40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2" y="4"/>
                      </a:cxn>
                      <a:cxn ang="0">
                        <a:pos x="88" y="24"/>
                      </a:cxn>
                      <a:cxn ang="0">
                        <a:pos x="112" y="20"/>
                      </a:cxn>
                      <a:cxn ang="0">
                        <a:pos x="108" y="44"/>
                      </a:cxn>
                      <a:cxn ang="0">
                        <a:pos x="64" y="40"/>
                      </a:cxn>
                      <a:cxn ang="0">
                        <a:pos x="0" y="36"/>
                      </a:cxn>
                      <a:cxn ang="0">
                        <a:pos x="28" y="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77" name="Freeform 41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17" y="25"/>
                      </a:cxn>
                      <a:cxn ang="0">
                        <a:pos x="37" y="13"/>
                      </a:cxn>
                      <a:cxn ang="0">
                        <a:pos x="17" y="2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78" name="Freeform 42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19" y="32"/>
                      </a:cxn>
                      <a:cxn ang="0">
                        <a:pos x="19" y="0"/>
                      </a:cxn>
                      <a:cxn ang="0">
                        <a:pos x="19" y="32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79" name="Freeform 43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4" y="9"/>
                      </a:cxn>
                      <a:cxn ang="0">
                        <a:pos x="20" y="33"/>
                      </a:cxn>
                      <a:cxn ang="0">
                        <a:pos x="24" y="49"/>
                      </a:cxn>
                      <a:cxn ang="0">
                        <a:pos x="36" y="53"/>
                      </a:cxn>
                      <a:cxn ang="0">
                        <a:pos x="24" y="73"/>
                      </a:cxn>
                      <a:cxn ang="0">
                        <a:pos x="0" y="21"/>
                      </a:cxn>
                      <a:cxn ang="0">
                        <a:pos x="4" y="9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80" name="Freeform 44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220" y="1"/>
                      </a:cxn>
                      <a:cxn ang="0">
                        <a:pos x="231" y="8"/>
                      </a:cxn>
                      <a:cxn ang="0">
                        <a:pos x="235" y="0"/>
                      </a:cxn>
                      <a:cxn ang="0">
                        <a:pos x="265" y="0"/>
                      </a:cxn>
                      <a:cxn ang="0">
                        <a:pos x="287" y="17"/>
                      </a:cxn>
                      <a:cxn ang="0">
                        <a:pos x="319" y="10"/>
                      </a:cxn>
                      <a:cxn ang="0">
                        <a:pos x="314" y="29"/>
                      </a:cxn>
                      <a:cxn ang="0">
                        <a:pos x="298" y="46"/>
                      </a:cxn>
                      <a:cxn ang="0">
                        <a:pos x="295" y="29"/>
                      </a:cxn>
                      <a:cxn ang="0">
                        <a:pos x="287" y="31"/>
                      </a:cxn>
                      <a:cxn ang="0">
                        <a:pos x="279" y="29"/>
                      </a:cxn>
                      <a:cxn ang="0">
                        <a:pos x="263" y="21"/>
                      </a:cxn>
                      <a:cxn ang="0">
                        <a:pos x="228" y="38"/>
                      </a:cxn>
                      <a:cxn ang="0">
                        <a:pos x="201" y="44"/>
                      </a:cxn>
                      <a:cxn ang="0">
                        <a:pos x="212" y="57"/>
                      </a:cxn>
                      <a:cxn ang="0">
                        <a:pos x="188" y="63"/>
                      </a:cxn>
                      <a:cxn ang="0">
                        <a:pos x="169" y="61"/>
                      </a:cxn>
                      <a:cxn ang="0">
                        <a:pos x="177" y="57"/>
                      </a:cxn>
                      <a:cxn ang="0">
                        <a:pos x="171" y="40"/>
                      </a:cxn>
                      <a:cxn ang="0">
                        <a:pos x="169" y="31"/>
                      </a:cxn>
                      <a:cxn ang="0">
                        <a:pos x="158" y="23"/>
                      </a:cxn>
                      <a:cxn ang="0">
                        <a:pos x="142" y="27"/>
                      </a:cxn>
                      <a:cxn ang="0">
                        <a:pos x="134" y="27"/>
                      </a:cxn>
                      <a:cxn ang="0">
                        <a:pos x="123" y="25"/>
                      </a:cxn>
                      <a:cxn ang="0">
                        <a:pos x="83" y="2"/>
                      </a:cxn>
                      <a:cxn ang="0">
                        <a:pos x="59" y="14"/>
                      </a:cxn>
                      <a:cxn ang="0">
                        <a:pos x="1" y="0"/>
                      </a:cxn>
                      <a:cxn ang="0">
                        <a:pos x="220" y="1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81" name="Freeform 45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105" y="31"/>
                      </a:cxn>
                      <a:cxn ang="0">
                        <a:pos x="30" y="1"/>
                      </a:cxn>
                      <a:cxn ang="0">
                        <a:pos x="285" y="0"/>
                      </a:cxn>
                      <a:cxn ang="0">
                        <a:pos x="296" y="14"/>
                      </a:cxn>
                      <a:cxn ang="0">
                        <a:pos x="264" y="16"/>
                      </a:cxn>
                      <a:cxn ang="0">
                        <a:pos x="105" y="3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82" name="Freeform 46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83" name="Freeform 47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84" name="Freeform 48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85" name="Freeform 49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86" name="Freeform 50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87" name="Freeform 51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88" name="Freeform 52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89" name="Freeform 53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90" name="Freeform 54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91" name="Freeform 55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92" name="Freeform 56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93" name="Freeform 57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94" name="Freeform 58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95" name="Freeform 59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96" name="Freeform 60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97" name="Freeform 61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98" name="Freeform 62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599" name="Freeform 63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00" name="Freeform 64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01" name="Freeform 65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02" name="Freeform 66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03" name="Freeform 67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</p:grpSp>
            <p:grpSp>
              <p:nvGrpSpPr>
                <p:cNvPr id="9277" name="Group 68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65605" name="Freeform 69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06" name="Freeform 70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07" name="Freeform 71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08" name="Freeform 72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09" name="Freeform 73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10" name="Freeform 74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11" name="Freeform 75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12" name="Freeform 76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13" name="Freeform 77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14" name="Freeform 78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15" name="Freeform 79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16" name="Freeform 80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17" name="Freeform 81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18" name="Freeform 82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19" name="Freeform 83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20" name="Freeform 84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21" name="Freeform 85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22" name="Freeform 86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23" name="Freeform 87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24" name="Freeform 88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25" name="Freeform 89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26" name="Freeform 90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27" name="Freeform 91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28" name="Freeform 92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29" name="Freeform 93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30" name="Freeform 94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31" name="Freeform 95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32" name="Freeform 96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33" name="Freeform 97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34" name="Freeform 98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35" name="Freeform 99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36" name="Freeform 100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37" name="Freeform 101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38" name="Freeform 102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39" name="Freeform 103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40" name="Freeform 104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41" name="Freeform 105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42" name="Freeform 106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43" name="Freeform 107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44" name="Freeform 108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45" name="Freeform 109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  <p:sp>
                <p:nvSpPr>
                  <p:cNvPr id="65646" name="Freeform 110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400"/>
                  </a:p>
                </p:txBody>
              </p:sp>
            </p:grpSp>
          </p:grpSp>
          <p:grpSp>
            <p:nvGrpSpPr>
              <p:cNvPr id="9228" name="Group 111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65648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49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50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51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52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53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54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55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56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57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58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59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60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61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62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63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64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65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66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67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68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</p:grpSp>
          <p:grpSp>
            <p:nvGrpSpPr>
              <p:cNvPr id="9229" name="Group 133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65670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71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72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73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74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75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76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77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78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79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80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81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82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83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84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85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86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87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88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89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90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91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92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93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65694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/>
                </a:p>
              </p:txBody>
            </p:sp>
          </p:grpSp>
        </p:grpSp>
        <p:pic>
          <p:nvPicPr>
            <p:cNvPr id="9225" name="Picture 159" descr="earth"/>
            <p:cNvPicPr>
              <a:picLocks noChangeAspect="1" noChangeArrowheads="1"/>
            </p:cNvPicPr>
            <p:nvPr userDrawn="1"/>
          </p:nvPicPr>
          <p:blipFill>
            <a:blip r:embed="rId1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2070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  <p:sldLayoutId id="2147484350" r:id="rId12"/>
    <p:sldLayoutId id="2147484351" r:id="rId13"/>
    <p:sldLayoutId id="214748435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8"/>
        </a:buBlip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76200">
            <a:solidFill>
              <a:srgbClr val="461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600200"/>
            <a:ext cx="662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461D7C"/>
          </a:solidFill>
          <a:ln>
            <a:noFill/>
          </a:ln>
          <a:effectLst>
            <a:innerShdw blurRad="63500" dist="508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6142863" y="6210300"/>
            <a:ext cx="2686050" cy="34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enter 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cademic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uccess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6048375" y="6477000"/>
            <a:ext cx="2867025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Transform Learning. Maximize Performance.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76400" y="6324600"/>
            <a:ext cx="991518" cy="304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732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61D7C"/>
          </a:solidFill>
          <a:latin typeface="Goudy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666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5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76200">
            <a:solidFill>
              <a:srgbClr val="461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600200"/>
            <a:ext cx="662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461D7C"/>
          </a:solidFill>
          <a:ln>
            <a:noFill/>
          </a:ln>
          <a:effectLst>
            <a:innerShdw blurRad="63500" dist="508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6142863" y="6210300"/>
            <a:ext cx="2686050" cy="34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enter 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cademic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uccess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6048375" y="6477000"/>
            <a:ext cx="2867025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Transform Learning. Maximize Performance.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76400" y="6324600"/>
            <a:ext cx="991518" cy="304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2569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61D7C"/>
          </a:solidFill>
          <a:latin typeface="Goudy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666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8C4FC-0F95-46BE-A058-FB17CA9D330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9224" name="Group 8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65545" name="Freeform 9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9227" name="Group 10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9276" name="Group 11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65548" name="Freeform 12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15" y="5"/>
                      </a:cxn>
                      <a:cxn ang="0">
                        <a:pos x="13" y="17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49" name="Freeform 13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3" y="13"/>
                      </a:cxn>
                      <a:cxn ang="0">
                        <a:pos x="11" y="3"/>
                      </a:cxn>
                      <a:cxn ang="0">
                        <a:pos x="7" y="19"/>
                      </a:cxn>
                      <a:cxn ang="0">
                        <a:pos x="3" y="13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0" name="Freeform 14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1" name="Freeform 15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2" name="Freeform 16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3" name="Freeform 17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4" name="Freeform 18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5" name="Freeform 19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6" name="Freeform 20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7" name="Freeform 21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8" name="Freeform 22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9" name="Freeform 23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0" name="Freeform 24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1" name="Freeform 25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2" name="Freeform 26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3" name="Freeform 27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4" name="Freeform 28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8" y="14"/>
                      </a:cxn>
                      <a:cxn ang="0">
                        <a:pos x="14" y="0"/>
                      </a:cxn>
                      <a:cxn ang="0">
                        <a:pos x="14" y="22"/>
                      </a:cxn>
                      <a:cxn ang="0">
                        <a:pos x="8" y="14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5" name="Freeform 29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6" name="Freeform 30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7" name="Freeform 31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8" name="Freeform 32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9" name="Freeform 33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0" name="Freeform 34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1" name="Freeform 35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21" y="280"/>
                      </a:cxn>
                      <a:cxn ang="0">
                        <a:pos x="24" y="250"/>
                      </a:cxn>
                      <a:cxn ang="0">
                        <a:pos x="22" y="245"/>
                      </a:cxn>
                      <a:cxn ang="0">
                        <a:pos x="16" y="218"/>
                      </a:cxn>
                      <a:cxn ang="0">
                        <a:pos x="4" y="215"/>
                      </a:cxn>
                      <a:cxn ang="0">
                        <a:pos x="0" y="191"/>
                      </a:cxn>
                      <a:cxn ang="0">
                        <a:pos x="12" y="180"/>
                      </a:cxn>
                      <a:cxn ang="0">
                        <a:pos x="6" y="165"/>
                      </a:cxn>
                      <a:cxn ang="0">
                        <a:pos x="2" y="160"/>
                      </a:cxn>
                      <a:cxn ang="0">
                        <a:pos x="28" y="120"/>
                      </a:cxn>
                      <a:cxn ang="0">
                        <a:pos x="44" y="96"/>
                      </a:cxn>
                      <a:cxn ang="0">
                        <a:pos x="42" y="70"/>
                      </a:cxn>
                      <a:cxn ang="0">
                        <a:pos x="24" y="43"/>
                      </a:cxn>
                      <a:cxn ang="0">
                        <a:pos x="20" y="32"/>
                      </a:cxn>
                      <a:cxn ang="0">
                        <a:pos x="26" y="36"/>
                      </a:cxn>
                      <a:cxn ang="0">
                        <a:pos x="48" y="35"/>
                      </a:cxn>
                      <a:cxn ang="0">
                        <a:pos x="64" y="11"/>
                      </a:cxn>
                      <a:cxn ang="0">
                        <a:pos x="82" y="0"/>
                      </a:cxn>
                      <a:cxn ang="0">
                        <a:pos x="88" y="2"/>
                      </a:cxn>
                      <a:cxn ang="0">
                        <a:pos x="92" y="9"/>
                      </a:cxn>
                      <a:cxn ang="0">
                        <a:pos x="98" y="5"/>
                      </a:cxn>
                      <a:cxn ang="0">
                        <a:pos x="110" y="8"/>
                      </a:cxn>
                      <a:cxn ang="0">
                        <a:pos x="116" y="9"/>
                      </a:cxn>
                      <a:cxn ang="0">
                        <a:pos x="141" y="14"/>
                      </a:cxn>
                      <a:cxn ang="0">
                        <a:pos x="155" y="24"/>
                      </a:cxn>
                      <a:cxn ang="0">
                        <a:pos x="167" y="17"/>
                      </a:cxn>
                      <a:cxn ang="0">
                        <a:pos x="173" y="14"/>
                      </a:cxn>
                      <a:cxn ang="0">
                        <a:pos x="195" y="14"/>
                      </a:cxn>
                      <a:cxn ang="0">
                        <a:pos x="211" y="32"/>
                      </a:cxn>
                      <a:cxn ang="0">
                        <a:pos x="231" y="59"/>
                      </a:cxn>
                      <a:cxn ang="0">
                        <a:pos x="245" y="70"/>
                      </a:cxn>
                      <a:cxn ang="0">
                        <a:pos x="257" y="68"/>
                      </a:cxn>
                      <a:cxn ang="0">
                        <a:pos x="270" y="65"/>
                      </a:cxn>
                      <a:cxn ang="0">
                        <a:pos x="290" y="71"/>
                      </a:cxn>
                      <a:cxn ang="0">
                        <a:pos x="300" y="81"/>
                      </a:cxn>
                      <a:cxn ang="0">
                        <a:pos x="308" y="90"/>
                      </a:cxn>
                      <a:cxn ang="0">
                        <a:pos x="318" y="111"/>
                      </a:cxn>
                      <a:cxn ang="0">
                        <a:pos x="322" y="120"/>
                      </a:cxn>
                      <a:cxn ang="0">
                        <a:pos x="324" y="125"/>
                      </a:cxn>
                      <a:cxn ang="0">
                        <a:pos x="310" y="142"/>
                      </a:cxn>
                      <a:cxn ang="0">
                        <a:pos x="322" y="141"/>
                      </a:cxn>
                      <a:cxn ang="0">
                        <a:pos x="342" y="155"/>
                      </a:cxn>
                      <a:cxn ang="0">
                        <a:pos x="364" y="157"/>
                      </a:cxn>
                      <a:cxn ang="0">
                        <a:pos x="380" y="168"/>
                      </a:cxn>
                      <a:cxn ang="0">
                        <a:pos x="382" y="172"/>
                      </a:cxn>
                      <a:cxn ang="0">
                        <a:pos x="382" y="176"/>
                      </a:cxn>
                      <a:cxn ang="0">
                        <a:pos x="394" y="172"/>
                      </a:cxn>
                      <a:cxn ang="0">
                        <a:pos x="400" y="171"/>
                      </a:cxn>
                      <a:cxn ang="0">
                        <a:pos x="439" y="185"/>
                      </a:cxn>
                      <a:cxn ang="0">
                        <a:pos x="447" y="199"/>
                      </a:cxn>
                      <a:cxn ang="0">
                        <a:pos x="465" y="201"/>
                      </a:cxn>
                      <a:cxn ang="0">
                        <a:pos x="471" y="215"/>
                      </a:cxn>
                      <a:cxn ang="0">
                        <a:pos x="451" y="258"/>
                      </a:cxn>
                      <a:cxn ang="0">
                        <a:pos x="435" y="281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2" name="Freeform 36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406" y="6"/>
                      </a:cxn>
                      <a:cxn ang="0">
                        <a:pos x="502" y="34"/>
                      </a:cxn>
                      <a:cxn ang="0">
                        <a:pos x="550" y="38"/>
                      </a:cxn>
                      <a:cxn ang="0">
                        <a:pos x="578" y="130"/>
                      </a:cxn>
                      <a:cxn ang="0">
                        <a:pos x="586" y="90"/>
                      </a:cxn>
                      <a:cxn ang="0">
                        <a:pos x="606" y="70"/>
                      </a:cxn>
                      <a:cxn ang="0">
                        <a:pos x="642" y="126"/>
                      </a:cxn>
                      <a:cxn ang="0">
                        <a:pos x="682" y="98"/>
                      </a:cxn>
                      <a:cxn ang="0">
                        <a:pos x="706" y="86"/>
                      </a:cxn>
                      <a:cxn ang="0">
                        <a:pos x="762" y="2"/>
                      </a:cxn>
                      <a:cxn ang="0">
                        <a:pos x="798" y="70"/>
                      </a:cxn>
                      <a:cxn ang="0">
                        <a:pos x="798" y="130"/>
                      </a:cxn>
                      <a:cxn ang="0">
                        <a:pos x="790" y="158"/>
                      </a:cxn>
                      <a:cxn ang="0">
                        <a:pos x="766" y="162"/>
                      </a:cxn>
                      <a:cxn ang="0">
                        <a:pos x="762" y="186"/>
                      </a:cxn>
                      <a:cxn ang="0">
                        <a:pos x="802" y="226"/>
                      </a:cxn>
                      <a:cxn ang="0">
                        <a:pos x="786" y="322"/>
                      </a:cxn>
                      <a:cxn ang="0">
                        <a:pos x="830" y="414"/>
                      </a:cxn>
                      <a:cxn ang="0">
                        <a:pos x="854" y="450"/>
                      </a:cxn>
                      <a:cxn ang="0">
                        <a:pos x="830" y="450"/>
                      </a:cxn>
                      <a:cxn ang="0">
                        <a:pos x="746" y="378"/>
                      </a:cxn>
                      <a:cxn ang="0">
                        <a:pos x="678" y="402"/>
                      </a:cxn>
                      <a:cxn ang="0">
                        <a:pos x="590" y="442"/>
                      </a:cxn>
                      <a:cxn ang="0">
                        <a:pos x="642" y="578"/>
                      </a:cxn>
                      <a:cxn ang="0">
                        <a:pos x="710" y="610"/>
                      </a:cxn>
                      <a:cxn ang="0">
                        <a:pos x="738" y="550"/>
                      </a:cxn>
                      <a:cxn ang="0">
                        <a:pos x="774" y="570"/>
                      </a:cxn>
                      <a:cxn ang="0">
                        <a:pos x="766" y="630"/>
                      </a:cxn>
                      <a:cxn ang="0">
                        <a:pos x="802" y="670"/>
                      </a:cxn>
                      <a:cxn ang="0">
                        <a:pos x="838" y="658"/>
                      </a:cxn>
                      <a:cxn ang="0">
                        <a:pos x="922" y="806"/>
                      </a:cxn>
                      <a:cxn ang="0">
                        <a:pos x="942" y="826"/>
                      </a:cxn>
                      <a:cxn ang="0">
                        <a:pos x="874" y="810"/>
                      </a:cxn>
                      <a:cxn ang="0">
                        <a:pos x="830" y="758"/>
                      </a:cxn>
                      <a:cxn ang="0">
                        <a:pos x="778" y="710"/>
                      </a:cxn>
                      <a:cxn ang="0">
                        <a:pos x="702" y="662"/>
                      </a:cxn>
                      <a:cxn ang="0">
                        <a:pos x="614" y="646"/>
                      </a:cxn>
                      <a:cxn ang="0">
                        <a:pos x="506" y="594"/>
                      </a:cxn>
                      <a:cxn ang="0">
                        <a:pos x="462" y="506"/>
                      </a:cxn>
                      <a:cxn ang="0">
                        <a:pos x="430" y="462"/>
                      </a:cxn>
                      <a:cxn ang="0">
                        <a:pos x="382" y="430"/>
                      </a:cxn>
                      <a:cxn ang="0">
                        <a:pos x="342" y="370"/>
                      </a:cxn>
                      <a:cxn ang="0">
                        <a:pos x="354" y="414"/>
                      </a:cxn>
                      <a:cxn ang="0">
                        <a:pos x="418" y="494"/>
                      </a:cxn>
                      <a:cxn ang="0">
                        <a:pos x="422" y="526"/>
                      </a:cxn>
                      <a:cxn ang="0">
                        <a:pos x="394" y="498"/>
                      </a:cxn>
                      <a:cxn ang="0">
                        <a:pos x="354" y="466"/>
                      </a:cxn>
                      <a:cxn ang="0">
                        <a:pos x="314" y="402"/>
                      </a:cxn>
                      <a:cxn ang="0">
                        <a:pos x="266" y="346"/>
                      </a:cxn>
                      <a:cxn ang="0">
                        <a:pos x="210" y="314"/>
                      </a:cxn>
                      <a:cxn ang="0">
                        <a:pos x="154" y="238"/>
                      </a:cxn>
                      <a:cxn ang="0">
                        <a:pos x="66" y="66"/>
                      </a:cxn>
                      <a:cxn ang="0">
                        <a:pos x="34" y="38"/>
                      </a:cxn>
                      <a:cxn ang="0">
                        <a:pos x="46" y="22"/>
                      </a:cxn>
                      <a:cxn ang="0">
                        <a:pos x="102" y="70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3" name="Freeform 37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6" y="28"/>
                      </a:cxn>
                      <a:cxn ang="0">
                        <a:pos x="10" y="48"/>
                      </a:cxn>
                      <a:cxn ang="0">
                        <a:pos x="6" y="28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4" name="Freeform 38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2" y="1"/>
                      </a:cxn>
                      <a:cxn ang="0">
                        <a:pos x="36" y="17"/>
                      </a:cxn>
                      <a:cxn ang="0">
                        <a:pos x="8" y="17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5" name="Freeform 39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49"/>
                      </a:cxn>
                      <a:cxn ang="0">
                        <a:pos x="28" y="25"/>
                      </a:cxn>
                      <a:cxn ang="0">
                        <a:pos x="56" y="21"/>
                      </a:cxn>
                      <a:cxn ang="0">
                        <a:pos x="80" y="9"/>
                      </a:cxn>
                      <a:cxn ang="0">
                        <a:pos x="64" y="25"/>
                      </a:cxn>
                      <a:cxn ang="0">
                        <a:pos x="124" y="49"/>
                      </a:cxn>
                      <a:cxn ang="0">
                        <a:pos x="160" y="65"/>
                      </a:cxn>
                      <a:cxn ang="0">
                        <a:pos x="116" y="77"/>
                      </a:cxn>
                      <a:cxn ang="0">
                        <a:pos x="88" y="57"/>
                      </a:cxn>
                      <a:cxn ang="0">
                        <a:pos x="76" y="53"/>
                      </a:cxn>
                      <a:cxn ang="0">
                        <a:pos x="24" y="41"/>
                      </a:cxn>
                      <a:cxn ang="0">
                        <a:pos x="0" y="49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6" name="Freeform 40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2" y="4"/>
                      </a:cxn>
                      <a:cxn ang="0">
                        <a:pos x="88" y="24"/>
                      </a:cxn>
                      <a:cxn ang="0">
                        <a:pos x="112" y="20"/>
                      </a:cxn>
                      <a:cxn ang="0">
                        <a:pos x="108" y="44"/>
                      </a:cxn>
                      <a:cxn ang="0">
                        <a:pos x="64" y="40"/>
                      </a:cxn>
                      <a:cxn ang="0">
                        <a:pos x="0" y="36"/>
                      </a:cxn>
                      <a:cxn ang="0">
                        <a:pos x="28" y="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7" name="Freeform 41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17" y="25"/>
                      </a:cxn>
                      <a:cxn ang="0">
                        <a:pos x="37" y="13"/>
                      </a:cxn>
                      <a:cxn ang="0">
                        <a:pos x="17" y="2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8" name="Freeform 42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19" y="32"/>
                      </a:cxn>
                      <a:cxn ang="0">
                        <a:pos x="19" y="0"/>
                      </a:cxn>
                      <a:cxn ang="0">
                        <a:pos x="19" y="32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9" name="Freeform 43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4" y="9"/>
                      </a:cxn>
                      <a:cxn ang="0">
                        <a:pos x="20" y="33"/>
                      </a:cxn>
                      <a:cxn ang="0">
                        <a:pos x="24" y="49"/>
                      </a:cxn>
                      <a:cxn ang="0">
                        <a:pos x="36" y="53"/>
                      </a:cxn>
                      <a:cxn ang="0">
                        <a:pos x="24" y="73"/>
                      </a:cxn>
                      <a:cxn ang="0">
                        <a:pos x="0" y="21"/>
                      </a:cxn>
                      <a:cxn ang="0">
                        <a:pos x="4" y="9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0" name="Freeform 44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220" y="1"/>
                      </a:cxn>
                      <a:cxn ang="0">
                        <a:pos x="231" y="8"/>
                      </a:cxn>
                      <a:cxn ang="0">
                        <a:pos x="235" y="0"/>
                      </a:cxn>
                      <a:cxn ang="0">
                        <a:pos x="265" y="0"/>
                      </a:cxn>
                      <a:cxn ang="0">
                        <a:pos x="287" y="17"/>
                      </a:cxn>
                      <a:cxn ang="0">
                        <a:pos x="319" y="10"/>
                      </a:cxn>
                      <a:cxn ang="0">
                        <a:pos x="314" y="29"/>
                      </a:cxn>
                      <a:cxn ang="0">
                        <a:pos x="298" y="46"/>
                      </a:cxn>
                      <a:cxn ang="0">
                        <a:pos x="295" y="29"/>
                      </a:cxn>
                      <a:cxn ang="0">
                        <a:pos x="287" y="31"/>
                      </a:cxn>
                      <a:cxn ang="0">
                        <a:pos x="279" y="29"/>
                      </a:cxn>
                      <a:cxn ang="0">
                        <a:pos x="263" y="21"/>
                      </a:cxn>
                      <a:cxn ang="0">
                        <a:pos x="228" y="38"/>
                      </a:cxn>
                      <a:cxn ang="0">
                        <a:pos x="201" y="44"/>
                      </a:cxn>
                      <a:cxn ang="0">
                        <a:pos x="212" y="57"/>
                      </a:cxn>
                      <a:cxn ang="0">
                        <a:pos x="188" y="63"/>
                      </a:cxn>
                      <a:cxn ang="0">
                        <a:pos x="169" y="61"/>
                      </a:cxn>
                      <a:cxn ang="0">
                        <a:pos x="177" y="57"/>
                      </a:cxn>
                      <a:cxn ang="0">
                        <a:pos x="171" y="40"/>
                      </a:cxn>
                      <a:cxn ang="0">
                        <a:pos x="169" y="31"/>
                      </a:cxn>
                      <a:cxn ang="0">
                        <a:pos x="158" y="23"/>
                      </a:cxn>
                      <a:cxn ang="0">
                        <a:pos x="142" y="27"/>
                      </a:cxn>
                      <a:cxn ang="0">
                        <a:pos x="134" y="27"/>
                      </a:cxn>
                      <a:cxn ang="0">
                        <a:pos x="123" y="25"/>
                      </a:cxn>
                      <a:cxn ang="0">
                        <a:pos x="83" y="2"/>
                      </a:cxn>
                      <a:cxn ang="0">
                        <a:pos x="59" y="14"/>
                      </a:cxn>
                      <a:cxn ang="0">
                        <a:pos x="1" y="0"/>
                      </a:cxn>
                      <a:cxn ang="0">
                        <a:pos x="220" y="1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1" name="Freeform 45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105" y="31"/>
                      </a:cxn>
                      <a:cxn ang="0">
                        <a:pos x="30" y="1"/>
                      </a:cxn>
                      <a:cxn ang="0">
                        <a:pos x="285" y="0"/>
                      </a:cxn>
                      <a:cxn ang="0">
                        <a:pos x="296" y="14"/>
                      </a:cxn>
                      <a:cxn ang="0">
                        <a:pos x="264" y="16"/>
                      </a:cxn>
                      <a:cxn ang="0">
                        <a:pos x="105" y="3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2" name="Freeform 46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3" name="Freeform 47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4" name="Freeform 48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5" name="Freeform 49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6" name="Freeform 50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7" name="Freeform 51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8" name="Freeform 52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9" name="Freeform 53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0" name="Freeform 54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1" name="Freeform 55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2" name="Freeform 56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3" name="Freeform 57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4" name="Freeform 58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5" name="Freeform 59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6" name="Freeform 60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7" name="Freeform 61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8" name="Freeform 62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9" name="Freeform 63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0" name="Freeform 64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1" name="Freeform 65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2" name="Freeform 66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3" name="Freeform 67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277" name="Group 68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65605" name="Freeform 69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6" name="Freeform 70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7" name="Freeform 71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8" name="Freeform 72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9" name="Freeform 73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0" name="Freeform 74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1" name="Freeform 75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2" name="Freeform 76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3" name="Freeform 77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4" name="Freeform 78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5" name="Freeform 79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6" name="Freeform 80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7" name="Freeform 81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8" name="Freeform 82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9" name="Freeform 83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0" name="Freeform 84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1" name="Freeform 85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2" name="Freeform 86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3" name="Freeform 87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4" name="Freeform 88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5" name="Freeform 89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6" name="Freeform 90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7" name="Freeform 91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8" name="Freeform 92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9" name="Freeform 93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0" name="Freeform 94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1" name="Freeform 95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2" name="Freeform 96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3" name="Freeform 97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4" name="Freeform 98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5" name="Freeform 99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6" name="Freeform 100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7" name="Freeform 101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8" name="Freeform 102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9" name="Freeform 103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0" name="Freeform 104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1" name="Freeform 105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2" name="Freeform 106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3" name="Freeform 107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4" name="Freeform 108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5" name="Freeform 109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6" name="Freeform 110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228" name="Group 111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65648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49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0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1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2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3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4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5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6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7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8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9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0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1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2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3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4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5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6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7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8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9" name="Group 133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65670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1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2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3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4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5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6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7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8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9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0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1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2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3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4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5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6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7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8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9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90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91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92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93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94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9225" name="Picture 159" descr="earth"/>
            <p:cNvPicPr>
              <a:picLocks noChangeAspect="1" noChangeArrowheads="1"/>
            </p:cNvPicPr>
            <p:nvPr userDrawn="1"/>
          </p:nvPicPr>
          <p:blipFill>
            <a:blip r:embed="rId1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0287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9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76200">
            <a:solidFill>
              <a:srgbClr val="461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600200"/>
            <a:ext cx="662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461D7C"/>
          </a:solidFill>
          <a:ln>
            <a:noFill/>
          </a:ln>
          <a:effectLst>
            <a:innerShdw blurRad="63500" dist="508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6142863" y="6210300"/>
            <a:ext cx="2686050" cy="34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enter 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cademic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uccess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6048375" y="6477000"/>
            <a:ext cx="2867025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Transform Learning. Maximize Performance.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76400" y="6324600"/>
            <a:ext cx="991518" cy="304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118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61D7C"/>
          </a:solidFill>
          <a:latin typeface="Goudy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666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8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9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01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33" name="Picture 9" descr="C:\Wendy\anabnr2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018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8682-1249-4B13-A382-F0F7F830DD5D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7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6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89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legefactual.com/colleges/lincoln-university-of-pennsylvania/academic-life/graduation-and-retentio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15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5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5.xml"/><Relationship Id="rId1" Type="http://schemas.openxmlformats.org/officeDocument/2006/relationships/tags" Target="../tags/tag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slideLayout" Target="../slideLayouts/slideLayout115.xml"/><Relationship Id="rId1" Type="http://schemas.openxmlformats.org/officeDocument/2006/relationships/tags" Target="../tags/tag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5.xml"/><Relationship Id="rId1" Type="http://schemas.openxmlformats.org/officeDocument/2006/relationships/tags" Target="../tags/tag10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0.xml"/><Relationship Id="rId1" Type="http://schemas.openxmlformats.org/officeDocument/2006/relationships/tags" Target="../tags/tag11.xml"/><Relationship Id="rId5" Type="http://schemas.openxmlformats.org/officeDocument/2006/relationships/image" Target="../media/image40.jpeg"/><Relationship Id="rId4" Type="http://schemas.openxmlformats.org/officeDocument/2006/relationships/image" Target="../media/image39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slideLayout" Target="../slideLayouts/slideLayout115.xml"/><Relationship Id="rId1" Type="http://schemas.openxmlformats.org/officeDocument/2006/relationships/tags" Target="../tags/tag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90.xml"/><Relationship Id="rId1" Type="http://schemas.openxmlformats.org/officeDocument/2006/relationships/tags" Target="../tags/tag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2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2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tags" Target="../tags/tag20.xml"/><Relationship Id="rId7" Type="http://schemas.openxmlformats.org/officeDocument/2006/relationships/oleObject" Target="../embeddings/oleObject1.bin"/><Relationship Id="rId2" Type="http://schemas.openxmlformats.org/officeDocument/2006/relationships/tags" Target="../tags/tag19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12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48.emf"/><Relationship Id="rId2" Type="http://schemas.openxmlformats.org/officeDocument/2006/relationships/tags" Target="../tags/tag2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212.xml"/><Relationship Id="rId4" Type="http://schemas.openxmlformats.org/officeDocument/2006/relationships/tags" Target="../tags/tag2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tags" Target="../tags/tag27.xml"/><Relationship Id="rId7" Type="http://schemas.openxmlformats.org/officeDocument/2006/relationships/oleObject" Target="../embeddings/oleObject3.bin"/><Relationship Id="rId2" Type="http://schemas.openxmlformats.org/officeDocument/2006/relationships/tags" Target="../tags/tag26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212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tags" Target="../tags/tag31.xml"/><Relationship Id="rId7" Type="http://schemas.openxmlformats.org/officeDocument/2006/relationships/oleObject" Target="../embeddings/oleObject4.bin"/><Relationship Id="rId2" Type="http://schemas.openxmlformats.org/officeDocument/2006/relationships/tags" Target="../tags/tag30.xml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212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51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12.xml"/><Relationship Id="rId4" Type="http://schemas.openxmlformats.org/officeDocument/2006/relationships/tags" Target="../tags/tag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52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112.xml"/><Relationship Id="rId4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53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12.xml"/><Relationship Id="rId4" Type="http://schemas.openxmlformats.org/officeDocument/2006/relationships/tags" Target="../tags/tag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54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12.xml"/><Relationship Id="rId4" Type="http://schemas.openxmlformats.org/officeDocument/2006/relationships/tags" Target="../tags/tag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8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0.xml"/><Relationship Id="rId1" Type="http://schemas.openxmlformats.org/officeDocument/2006/relationships/tags" Target="../tags/tag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2.xml"/><Relationship Id="rId4" Type="http://schemas.openxmlformats.org/officeDocument/2006/relationships/image" Target="../media/image63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15.xml"/><Relationship Id="rId1" Type="http://schemas.openxmlformats.org/officeDocument/2006/relationships/tags" Target="../tags/tag64.xml"/><Relationship Id="rId4" Type="http://schemas.openxmlformats.org/officeDocument/2006/relationships/image" Target="../media/image64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://academic.pg.cc.md.us/~wpeirce/MCCCTR/metacognition.htm" TargetMode="External"/><Relationship Id="rId1" Type="http://schemas.openxmlformats.org/officeDocument/2006/relationships/slideLayout" Target="../slideLayouts/slideLayout1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5.xml"/><Relationship Id="rId1" Type="http://schemas.openxmlformats.org/officeDocument/2006/relationships/tags" Target="../tags/tag65.xml"/><Relationship Id="rId4" Type="http://schemas.openxmlformats.org/officeDocument/2006/relationships/image" Target="../media/image6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2" Type="http://schemas.openxmlformats.org/officeDocument/2006/relationships/tags" Target="../tags/tag6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6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57200" y="3628311"/>
            <a:ext cx="8686800" cy="4639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algn="ctr"/>
            <a:r>
              <a:rPr lang="en-US" sz="2800" b="1" dirty="0">
                <a:solidFill>
                  <a:srgbClr val="1A4164"/>
                </a:solidFill>
                <a:cs typeface="Arial" panose="020B0604020202020204" pitchFamily="34" charset="0"/>
              </a:rPr>
              <a:t>Saundra Yancy McGuire, Ph.D.</a:t>
            </a:r>
          </a:p>
          <a:p>
            <a:pPr algn="ctr"/>
            <a:r>
              <a:rPr lang="en-US" sz="2800" b="1" i="1" dirty="0">
                <a:solidFill>
                  <a:srgbClr val="1A4164"/>
                </a:solidFill>
                <a:cs typeface="Arial" pitchFamily="34" charset="0"/>
              </a:rPr>
              <a:t>Alumna, Southern Univ</a:t>
            </a:r>
            <a:r>
              <a:rPr lang="en-US" sz="2800" b="1" i="1" dirty="0">
                <a:solidFill>
                  <a:srgbClr val="1A4164"/>
                </a:solidFill>
                <a:cs typeface="Tahoma" pitchFamily="34" charset="0"/>
              </a:rPr>
              <a:t> </a:t>
            </a:r>
            <a:r>
              <a:rPr lang="en-US" sz="2800" b="1" i="1" dirty="0">
                <a:solidFill>
                  <a:srgbClr val="1A4164"/>
                </a:solidFill>
                <a:cs typeface="Arial" pitchFamily="34" charset="0"/>
              </a:rPr>
              <a:t>Dept of Chemistry</a:t>
            </a:r>
            <a:endParaRPr lang="en-US" sz="2800" b="1" dirty="0">
              <a:solidFill>
                <a:srgbClr val="1A4164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1A4164"/>
                </a:solidFill>
                <a:cs typeface="Arial" panose="020B0604020202020204" pitchFamily="34" charset="0"/>
              </a:rPr>
              <a:t>(Ret) Assistant Vice Chancellor and Professor of Chemistry, LSU</a:t>
            </a:r>
          </a:p>
          <a:p>
            <a:pPr algn="ctr"/>
            <a:r>
              <a:rPr lang="en-US" sz="2800" b="1" dirty="0">
                <a:solidFill>
                  <a:srgbClr val="1A4164"/>
                </a:solidFill>
                <a:cs typeface="Arial" panose="020B0604020202020204" pitchFamily="34" charset="0"/>
              </a:rPr>
              <a:t>Director Emerita, Center for Academic Success</a:t>
            </a:r>
          </a:p>
          <a:p>
            <a:pPr algn="ctr"/>
            <a:r>
              <a:rPr lang="en-US" sz="2800" b="1" dirty="0">
                <a:solidFill>
                  <a:srgbClr val="1A4164"/>
                </a:solidFill>
                <a:cs typeface="Arial" panose="020B0604020202020204" pitchFamily="34" charset="0"/>
              </a:rPr>
              <a:t>AAAS, ACS, CLADEA Fellow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en-US" sz="3200" b="1" dirty="0">
              <a:solidFill>
                <a:srgbClr val="461D7C"/>
              </a:solidFill>
              <a:cs typeface="Arial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61D7C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ctrTitle"/>
          </p:nvPr>
        </p:nvSpPr>
        <p:spPr>
          <a:xfrm>
            <a:off x="819694" y="8636"/>
            <a:ext cx="80010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Teaching Students 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How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to Learn: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Metacognition is the Key!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249" y="1752600"/>
            <a:ext cx="3820702" cy="203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6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546"/>
            <a:ext cx="8686800" cy="90805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Lincoln University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Retention and Graduation Rates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5553" y="1277335"/>
            <a:ext cx="4192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Lincoln U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Retention Rate is </a:t>
            </a:r>
            <a:r>
              <a:rPr lang="en-US" b="1" dirty="0">
                <a:solidFill>
                  <a:srgbClr val="C00000"/>
                </a:solidFill>
                <a:latin typeface="Calibri"/>
              </a:rPr>
              <a:t>68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.0%*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National Average is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68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Pennsylvania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Average is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75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4826106"/>
            <a:ext cx="4513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Lincoln U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Six-Year Grad Rate 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42.9%*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National Average is 47.6%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Expected Lincoln U Grad Rate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is </a:t>
            </a:r>
            <a:r>
              <a:rPr lang="en-US" b="1" noProof="0" dirty="0">
                <a:solidFill>
                  <a:prstClr val="black"/>
                </a:solidFill>
                <a:latin typeface="Calibri"/>
              </a:rPr>
              <a:t>33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.5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F3BB2D-3DC2-4F50-B917-B0BC3442E9F0}"/>
              </a:ext>
            </a:extLst>
          </p:cNvPr>
          <p:cNvSpPr/>
          <p:nvPr/>
        </p:nvSpPr>
        <p:spPr>
          <a:xfrm>
            <a:off x="504578" y="6130958"/>
            <a:ext cx="86604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https://www.collegefactual.com/colleges/lincoln-university-of-pennsylvania/academic-life/graduation-and-retention/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F1956E-7E5D-464C-92C8-D7F68EA97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05" t="26631" r="49784" b="13679"/>
          <a:stretch/>
        </p:blipFill>
        <p:spPr>
          <a:xfrm>
            <a:off x="914400" y="995142"/>
            <a:ext cx="3294048" cy="3391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CF8B58-0EF3-445D-9038-FFB17D86FA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33" t="17031" r="51667" b="26761"/>
          <a:stretch/>
        </p:blipFill>
        <p:spPr>
          <a:xfrm>
            <a:off x="5018169" y="2400618"/>
            <a:ext cx="3744831" cy="36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9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492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Can Lincoln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University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 These Rates?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utoShape 4" descr="https://s-media-cache-ak0.pinimg.com/236x/b3/c1/e2/b3c1e28ace82f5cbd931aae21c22252d.jpg"/>
          <p:cNvSpPr>
            <a:spLocks noChangeAspect="1" noChangeArrowheads="1"/>
          </p:cNvSpPr>
          <p:nvPr/>
        </p:nvSpPr>
        <p:spPr bwMode="auto">
          <a:xfrm>
            <a:off x="155575" y="-1074738"/>
            <a:ext cx="22479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6" descr="https://s-media-cache-ak0.pinimg.com/236x/b3/c1/e2/b3c1e28ace82f5cbd931aae21c22252d.jpg"/>
          <p:cNvSpPr>
            <a:spLocks noChangeAspect="1" noChangeArrowheads="1"/>
          </p:cNvSpPr>
          <p:nvPr/>
        </p:nvSpPr>
        <p:spPr bwMode="auto">
          <a:xfrm>
            <a:off x="307975" y="-922338"/>
            <a:ext cx="22479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12" descr="https://s-media-cache-ak0.pinimg.com/236x/b3/c1/e2/b3c1e28ace82f5cbd931aae21c22252d.jpg"/>
          <p:cNvSpPr>
            <a:spLocks noChangeAspect="1" noChangeArrowheads="1"/>
          </p:cNvSpPr>
          <p:nvPr/>
        </p:nvSpPr>
        <p:spPr bwMode="auto">
          <a:xfrm>
            <a:off x="765175" y="-465138"/>
            <a:ext cx="22479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958128"/>
            <a:ext cx="77219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Teach Students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How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to Learn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Help Students Develop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Growth Mindset About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Intelligence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Motivate Students to Implement Effective Learning Strategies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38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Metacognition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2704" y="926482"/>
            <a:ext cx="7933087" cy="5807755"/>
          </a:xfrm>
        </p:spPr>
        <p:txBody>
          <a:bodyPr>
            <a:normAutofit fontScale="85000" lnSpcReduction="10000"/>
          </a:bodyPr>
          <a:lstStyle/>
          <a:p>
            <a:pPr marL="0" indent="0" eaLnBrk="1" hangingPunct="1">
              <a:spcAft>
                <a:spcPts val="1200"/>
              </a:spcAft>
              <a:buNone/>
            </a:pPr>
            <a:r>
              <a:rPr lang="en-US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ability to: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think about your own thinking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be consciously aware of yourself as a problem solver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monitor, plan, and control your mental processing (e.g. “Am I </a:t>
            </a:r>
            <a:r>
              <a:rPr lang="en-US" sz="3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understanding</a:t>
            </a:r>
            <a:r>
              <a:rPr lang="en-US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this material, or just </a:t>
            </a:r>
            <a:r>
              <a:rPr lang="en-US" sz="3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memorizing</a:t>
            </a:r>
            <a:r>
              <a:rPr lang="en-US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it?”)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accurately judge your level of learning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500" dirty="0">
                <a:latin typeface="Calibri" pitchFamily="34" charset="0"/>
                <a:cs typeface="Calibri" pitchFamily="34" charset="0"/>
              </a:rPr>
              <a:t>k</a:t>
            </a:r>
            <a:r>
              <a:rPr lang="en-US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now what you know and what you don’t know</a:t>
            </a:r>
          </a:p>
          <a:p>
            <a:pPr marL="0" indent="0" eaLnBrk="1" hangingPunct="1">
              <a:buNone/>
            </a:pPr>
            <a:endParaRPr lang="en-US" sz="1100" dirty="0">
              <a:solidFill>
                <a:srgbClr val="461D7C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Goudy Old Style" pitchFamily="18" charset="0"/>
              </a:rPr>
              <a:t>					</a:t>
            </a:r>
            <a:endParaRPr lang="en-US" sz="2400" dirty="0">
              <a:solidFill>
                <a:srgbClr val="461D7C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63500">
            <a:solidFill>
              <a:srgbClr val="433F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810394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38260" y="6086816"/>
            <a:ext cx="7347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Flavell, J. H. (1976). Metacognitive aspects of problem solving. In L. B. Resnick (Ed.), The nature of intelligence (pp.231-236). Hillsdale, NJ: Erlbaum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756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56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0156"/>
            <a:ext cx="8458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Why haven’t most students developed metacognitive skills?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09600" y="6213260"/>
            <a:ext cx="8458199" cy="923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1D7C"/>
                </a:solidFill>
                <a:latin typeface="Goudy Old Style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It wasn’t necessary before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8676" name="Picture 4" descr="https://encrypted-tbn0.gstatic.com/images?q=tbn:ANd9GcRuYkN-r4aoEHHWbFy8MviYyEMWOhtnVYakh7g6EJo5qNKq-1p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2259934" cy="172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BB8F1E-1C91-4416-A40B-7781FCADC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78" r="13390"/>
          <a:stretch/>
        </p:blipFill>
        <p:spPr>
          <a:xfrm>
            <a:off x="6607999" y="1836364"/>
            <a:ext cx="2336709" cy="20498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2F7420-A9CE-44A8-8324-C9FAF715D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511" y="2752034"/>
            <a:ext cx="3670488" cy="2062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19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591" y="608867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 from UCLA Higher Education Research Institute (HERI)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First Year Student Survey – 2010 - 2018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6324600"/>
            <a:ext cx="2963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www.heri.ucla.edu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E93E6-A15D-45C6-876A-153FDFCBC0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" t="37517" r="59167" b="17407"/>
          <a:stretch/>
        </p:blipFill>
        <p:spPr>
          <a:xfrm>
            <a:off x="1585451" y="1752600"/>
            <a:ext cx="5973097" cy="403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788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752600"/>
            <a:ext cx="8001000" cy="1143000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Wingdings" pitchFamily="2" charset="2"/>
              <a:buChar char="§"/>
            </a:pPr>
            <a:r>
              <a:rPr lang="en-US" sz="3200" b="0" dirty="0">
                <a:solidFill>
                  <a:schemeClr val="tx1"/>
                </a:solidFill>
                <a:latin typeface="+mn-lt"/>
              </a:rPr>
              <a:t>What did most of your teachers in high school do the </a:t>
            </a:r>
            <a:r>
              <a:rPr lang="en-US" sz="3200" b="0" i="1" dirty="0">
                <a:solidFill>
                  <a:schemeClr val="tx1"/>
                </a:solidFill>
                <a:latin typeface="+mn-lt"/>
              </a:rPr>
              <a:t>day before the test</a:t>
            </a:r>
            <a:r>
              <a:rPr lang="en-US" sz="3200" b="0" dirty="0">
                <a:solidFill>
                  <a:schemeClr val="tx1"/>
                </a:solidFill>
                <a:latin typeface="+mn-lt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3500" y="3207895"/>
            <a:ext cx="7103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What did they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during this activity?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61D7C"/>
              </a:solidFill>
              <a:effectLst/>
              <a:uLnTx/>
              <a:uFillTx/>
              <a:latin typeface="Goudy Old Style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3500" y="4307174"/>
            <a:ext cx="750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grade would you have made on    	the test if you had gone to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	on the day before the test?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do you think most students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would answer the following?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79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0"/>
            <a:ext cx="8683625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How Do Students Feel About Active Learning?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37787-3D03-43C9-8060-C36500D2B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" t="15926" r="10834" b="67778"/>
          <a:stretch/>
        </p:blipFill>
        <p:spPr>
          <a:xfrm>
            <a:off x="886460" y="533400"/>
            <a:ext cx="7543800" cy="838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37CCFB-7405-4443-8533-AE35706AC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34" t="17407" r="40833" b="8519"/>
          <a:stretch/>
        </p:blipFill>
        <p:spPr>
          <a:xfrm>
            <a:off x="1944687" y="1362808"/>
            <a:ext cx="5715000" cy="5495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250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9248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sz="4000" b="1" dirty="0">
                <a:latin typeface="+mn-lt"/>
              </a:rPr>
            </a:br>
            <a:br>
              <a:rPr lang="en-US" sz="4000" dirty="0">
                <a:latin typeface="+mn-lt"/>
              </a:rPr>
            </a:br>
            <a:br>
              <a:rPr lang="en-US" sz="4000" dirty="0">
                <a:latin typeface="+mn-lt"/>
              </a:rPr>
            </a:br>
            <a:br>
              <a:rPr lang="en-US" sz="4000" dirty="0">
                <a:latin typeface="+mn-lt"/>
              </a:rPr>
            </a:br>
            <a:endParaRPr lang="en-US" sz="4000" b="1" dirty="0">
              <a:latin typeface="+mn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89100"/>
            <a:ext cx="8382000" cy="51816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Help students identify and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close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“the gap” </a:t>
            </a: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current </a:t>
            </a:r>
            <a:r>
              <a:rPr lang="en-US" b="1" i="1" dirty="0">
                <a:solidFill>
                  <a:srgbClr val="FF0000"/>
                </a:solidFill>
                <a:latin typeface="+mn-lt"/>
              </a:rPr>
              <a:t>behavior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	         	     </a:t>
            </a:r>
            <a:r>
              <a:rPr lang="en-US" b="1" i="1" dirty="0">
                <a:solidFill>
                  <a:srgbClr val="FF0000"/>
                </a:solidFill>
                <a:latin typeface="+mn-lt"/>
              </a:rPr>
              <a:t>current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+mn-lt"/>
              </a:rPr>
              <a:t>learning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b="1" i="1" dirty="0">
                <a:solidFill>
                  <a:srgbClr val="FF0000"/>
                </a:solidFill>
                <a:latin typeface="+mn-lt"/>
              </a:rPr>
              <a:t>						         (and grades)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	    	     				</a:t>
            </a:r>
            <a:endParaRPr lang="en-US" b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b="1" dirty="0">
                <a:solidFill>
                  <a:srgbClr val="00B050"/>
                </a:solidFill>
                <a:latin typeface="+mn-lt"/>
              </a:rPr>
              <a:t>productive </a:t>
            </a:r>
            <a:r>
              <a:rPr lang="en-US" b="1" i="1" dirty="0">
                <a:solidFill>
                  <a:srgbClr val="00B050"/>
                </a:solidFill>
                <a:latin typeface="+mn-lt"/>
              </a:rPr>
              <a:t>behavior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		     </a:t>
            </a:r>
            <a:r>
              <a:rPr lang="en-US" b="1" i="1" dirty="0">
                <a:solidFill>
                  <a:srgbClr val="00B050"/>
                </a:solidFill>
                <a:latin typeface="+mn-lt"/>
              </a:rPr>
              <a:t>desired learning 					         (and grades)</a:t>
            </a:r>
          </a:p>
          <a:p>
            <a:pPr eaLnBrk="1" hangingPunct="1">
              <a:buFont typeface="Wingdings" pitchFamily="2" charset="2"/>
              <a:buNone/>
            </a:pPr>
            <a:endParaRPr lang="en-US" b="1" i="1" dirty="0">
              <a:solidFill>
                <a:srgbClr val="00B050"/>
              </a:solidFill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1270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55341" y="449231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Faculty Must 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 Students Make the Transition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7" y="3726480"/>
            <a:ext cx="1762125" cy="141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384548" y="2905433"/>
            <a:ext cx="832104" cy="4208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460748" y="5586157"/>
            <a:ext cx="832104" cy="42080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328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58" y="182940"/>
            <a:ext cx="91688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Invaluable Partner for Lincoln University Faculty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00C9C-9541-4125-B847-9B9608D1E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9" t="17407" r="15001" b="5982"/>
          <a:stretch/>
        </p:blipFill>
        <p:spPr>
          <a:xfrm>
            <a:off x="0" y="990600"/>
            <a:ext cx="910194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51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58" y="182940"/>
            <a:ext cx="91688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Invaluable 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Resource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Lincoln 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University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Faculty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B0446-D06F-4548-871C-A8C869D85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6" t="17408" r="15833" b="7037"/>
          <a:stretch/>
        </p:blipFill>
        <p:spPr>
          <a:xfrm>
            <a:off x="30628" y="752326"/>
            <a:ext cx="9061722" cy="570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92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12700"/>
            <a:ext cx="66294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Are HBCUs Still Relevant?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63668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770" name="Picture 2" descr="Image result for hb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25590"/>
            <a:ext cx="7772400" cy="583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974" y="51655"/>
            <a:ext cx="8527026" cy="12892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+mn-lt"/>
              </a:rPr>
              <a:t>Power of Metacognitive Learning Strategies</a:t>
            </a:r>
            <a:br>
              <a:rPr lang="en-US" b="0" dirty="0">
                <a:solidFill>
                  <a:schemeClr val="tx2"/>
                </a:solidFill>
                <a:latin typeface="+mn-lt"/>
              </a:rPr>
            </a:br>
            <a:r>
              <a:rPr lang="en-US" sz="4000" b="0" dirty="0">
                <a:solidFill>
                  <a:schemeClr val="tx2"/>
                </a:solidFill>
                <a:latin typeface="+mn-lt"/>
              </a:rPr>
              <a:t>Sydnie’s Story: Intro and emails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5999" y="3505200"/>
            <a:ext cx="8127999" cy="33528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tx1"/>
                </a:solidFill>
              </a:rPr>
              <a:t>First encounter on September 23, 2013 </a:t>
            </a:r>
            <a:endParaRPr lang="en-US" sz="3300" baseline="30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tx1"/>
                </a:solidFill>
              </a:rPr>
              <a:t>Email on October 14, 2013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tx1"/>
                </a:solidFill>
              </a:rPr>
              <a:t>Email on January 9, 2014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tx1"/>
                </a:solidFill>
              </a:rPr>
              <a:t>Email on May 7, 2014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/>
              <a:t>Update on July 26, 2016     	Cum GPA 3.5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/>
              <a:t>Email on February 7, 2017   	Cum GPA 3.6</a:t>
            </a:r>
          </a:p>
          <a:p>
            <a:pPr marL="0" indent="0">
              <a:buNone/>
            </a:pPr>
            <a:r>
              <a:rPr lang="en-US" sz="3300" dirty="0"/>
              <a:t>											</a:t>
            </a:r>
            <a:r>
              <a:rPr lang="en-US" sz="3300" b="1" dirty="0">
                <a:solidFill>
                  <a:srgbClr val="FF0000"/>
                </a:solidFill>
              </a:rPr>
              <a:t>Sem GPA 4.18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300" baseline="30000" dirty="0"/>
          </a:p>
          <a:p>
            <a:pPr marL="0" indent="0">
              <a:buNone/>
            </a:pPr>
            <a:endParaRPr lang="en-US" baseline="30000" dirty="0"/>
          </a:p>
          <a:p>
            <a:pPr>
              <a:buFont typeface="Wingdings" panose="05000000000000000000" pitchFamily="2" charset="2"/>
              <a:buChar char="§"/>
            </a:pPr>
            <a:endParaRPr lang="en-US" baseline="30000" dirty="0"/>
          </a:p>
          <a:p>
            <a:pPr>
              <a:buFont typeface="Wingdings" panose="05000000000000000000" pitchFamily="2" charset="2"/>
              <a:buChar char="§"/>
            </a:pPr>
            <a:endParaRPr lang="en-US" baseline="30000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443" y="1462585"/>
            <a:ext cx="2402113" cy="17992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49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7017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Effective Homework Strategy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79236"/>
            <a:ext cx="8242515" cy="54102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Study </a:t>
            </a:r>
            <a:r>
              <a:rPr lang="en-US" b="1" dirty="0"/>
              <a:t>material</a:t>
            </a:r>
            <a:r>
              <a:rPr lang="en-US" b="1" dirty="0">
                <a:solidFill>
                  <a:schemeClr val="tx1"/>
                </a:solidFill>
              </a:rPr>
              <a:t> first,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before looking at the problems/questions</a:t>
            </a:r>
          </a:p>
          <a:p>
            <a:pPr eaLnBrk="1" hangingPunct="1"/>
            <a:r>
              <a:rPr lang="en-US" b="1" dirty="0">
                <a:solidFill>
                  <a:schemeClr val="tx1"/>
                </a:solidFill>
                <a:latin typeface="+mn-lt"/>
              </a:rPr>
              <a:t>Work example problems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(without looking at the solutions) until you get to the answer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/>
              <a:t>Check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to see if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answer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is correct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  <a:latin typeface="+mn-lt"/>
              </a:rPr>
              <a:t>If answer is not correct,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figure out where mistake was made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without consulting solution</a:t>
            </a:r>
          </a:p>
          <a:p>
            <a:pPr eaLnBrk="1" hangingPunct="1"/>
            <a:r>
              <a:rPr lang="en-US" b="1" dirty="0">
                <a:solidFill>
                  <a:schemeClr val="tx1"/>
                </a:solidFill>
                <a:latin typeface="+mn-lt"/>
              </a:rPr>
              <a:t>Work homework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problems/answer questions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as if taking a test 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523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85083"/>
            <a:ext cx="84582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Impact of Using Homework Strategy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n-US" sz="3200" dirty="0">
                <a:latin typeface="+mn-lt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Sydnie L. 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First Year Biology Pre-Med Honors College Student</a:t>
            </a:r>
            <a:br>
              <a:rPr lang="en-US" dirty="0"/>
            </a:br>
            <a:endParaRPr lang="en-US" sz="3200" b="0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0477" y="2604327"/>
            <a:ext cx="6017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 on January 20, 2014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3342584"/>
            <a:ext cx="82175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I started to use the "Get more out of your homework" method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I reviewed my notes right before attempting my homework problems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and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tried to work the problems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without help from the solutions manual or tutors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If I still could not get the right answer, I'd look at my notes again to get a hint, but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not to study the problem and mimic it step by step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01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8842375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Sydnie Landry, BS in 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Biology, May 2017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</a:rPr>
              <a:t>Louisiana State University</a:t>
            </a:r>
            <a:br>
              <a:rPr lang="en-US" sz="3600" dirty="0">
                <a:solidFill>
                  <a:schemeClr val="bg1"/>
                </a:solidFill>
                <a:latin typeface="+mn-lt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</a:rPr>
              <a:t>Final Semester GPA: 3.77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/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8519" r="20000" b="10000"/>
          <a:stretch/>
        </p:blipFill>
        <p:spPr>
          <a:xfrm rot="5400000">
            <a:off x="2326775" y="2341784"/>
            <a:ext cx="4188823" cy="37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46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02433"/>
            <a:ext cx="8001000" cy="12192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Story of Two More Students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828800"/>
            <a:ext cx="7848600" cy="6400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Travis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junior psychology student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47, 52, </a:t>
            </a:r>
            <a:r>
              <a:rPr lang="en-US" u="sng" dirty="0">
                <a:solidFill>
                  <a:srgbClr val="FF0000"/>
                </a:solidFill>
                <a:latin typeface="+mn-lt"/>
              </a:rPr>
              <a:t>82, 86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	</a:t>
            </a:r>
            <a:r>
              <a:rPr lang="en-US" dirty="0">
                <a:solidFill>
                  <a:srgbClr val="461D7C"/>
                </a:solidFill>
                <a:latin typeface="+mn-lt"/>
              </a:rPr>
              <a:t>		   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 in course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u="sng" dirty="0">
              <a:solidFill>
                <a:srgbClr val="FF0000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Dana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first year physics student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80, 54, </a:t>
            </a:r>
            <a:r>
              <a:rPr lang="en-US" u="sng" dirty="0">
                <a:solidFill>
                  <a:srgbClr val="FF0000"/>
                </a:solidFill>
                <a:latin typeface="+mn-lt"/>
              </a:rPr>
              <a:t>91, 97, 90 (final)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	   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 in course</a:t>
            </a:r>
          </a:p>
          <a:p>
            <a:pPr marL="0" indent="0">
              <a:buNone/>
            </a:pPr>
            <a:endParaRPr lang="en-US" dirty="0">
              <a:solidFill>
                <a:srgbClr val="461D7C"/>
              </a:solidFill>
              <a:latin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endParaRPr lang="en-US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u="sng" dirty="0">
              <a:solidFill>
                <a:srgbClr val="FF3300"/>
              </a:solidFill>
            </a:endParaRPr>
          </a:p>
          <a:p>
            <a:pPr>
              <a:buFont typeface="Wingdings" pitchFamily="2" charset="2"/>
              <a:buNone/>
            </a:pPr>
            <a:endParaRPr lang="en-US" u="sng" dirty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	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>
              <a:solidFill>
                <a:srgbClr val="FF33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319939"/>
            <a:ext cx="9144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8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416871" cy="1752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 Reading Strategy that Works: SQ5R</a:t>
            </a:r>
            <a:b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en-US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8382000" cy="6019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3500" b="1" dirty="0">
                <a:solidFill>
                  <a:schemeClr val="tx1"/>
                </a:solidFill>
                <a:latin typeface="+mn-lt"/>
              </a:rPr>
              <a:t>Survey  </a:t>
            </a:r>
            <a:r>
              <a:rPr lang="en-US" sz="3500" dirty="0">
                <a:solidFill>
                  <a:schemeClr val="tx1"/>
                </a:solidFill>
                <a:latin typeface="+mn-lt"/>
              </a:rPr>
              <a:t>(look at intro, summary, bold print, italicized words, etc.) </a:t>
            </a:r>
            <a:endParaRPr lang="en-US" sz="3500" b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3500" b="1" dirty="0">
                <a:solidFill>
                  <a:schemeClr val="tx1"/>
                </a:solidFill>
                <a:latin typeface="+mn-lt"/>
              </a:rPr>
              <a:t>Question </a:t>
            </a:r>
            <a:r>
              <a:rPr lang="en-US" sz="3500" dirty="0">
                <a:solidFill>
                  <a:schemeClr val="tx1"/>
                </a:solidFill>
                <a:latin typeface="+mn-lt"/>
              </a:rPr>
              <a:t>(devise questions survey that you think the reading will answer)</a:t>
            </a:r>
            <a:endParaRPr lang="en-US" sz="3500" b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3500" b="1" dirty="0">
                <a:solidFill>
                  <a:schemeClr val="tx1"/>
                </a:solidFill>
                <a:latin typeface="+mn-lt"/>
              </a:rPr>
              <a:t>Read </a:t>
            </a:r>
            <a:r>
              <a:rPr lang="en-US" sz="3500" dirty="0">
                <a:solidFill>
                  <a:schemeClr val="tx1"/>
                </a:solidFill>
                <a:latin typeface="+mn-lt"/>
              </a:rPr>
              <a:t>(one paragraph at a time)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3500" b="1" dirty="0">
                <a:solidFill>
                  <a:schemeClr val="tx1"/>
                </a:solidFill>
                <a:latin typeface="+mn-lt"/>
              </a:rPr>
              <a:t>Recite </a:t>
            </a:r>
            <a:r>
              <a:rPr lang="en-US" sz="3500" dirty="0">
                <a:solidFill>
                  <a:schemeClr val="tx1"/>
                </a:solidFill>
                <a:latin typeface="+mn-lt"/>
              </a:rPr>
              <a:t>(summarize in your own words)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500" b="1" dirty="0">
                <a:solidFill>
                  <a:schemeClr val="tx1"/>
                </a:solidFill>
                <a:latin typeface="+mn-lt"/>
              </a:rPr>
              <a:t>Record or wRite </a:t>
            </a:r>
            <a:r>
              <a:rPr lang="en-US" sz="3500" dirty="0">
                <a:solidFill>
                  <a:schemeClr val="tx1"/>
                </a:solidFill>
                <a:latin typeface="+mn-lt"/>
              </a:rPr>
              <a:t>(annotate in margins)</a:t>
            </a:r>
            <a:endParaRPr lang="en-US" sz="3500" b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3500" b="1" dirty="0">
                <a:solidFill>
                  <a:schemeClr val="tx1"/>
                </a:solidFill>
                <a:latin typeface="+mn-lt"/>
              </a:rPr>
              <a:t>Review </a:t>
            </a:r>
            <a:r>
              <a:rPr lang="en-US" sz="3500" dirty="0">
                <a:solidFill>
                  <a:schemeClr val="tx1"/>
                </a:solidFill>
                <a:latin typeface="+mn-lt"/>
              </a:rPr>
              <a:t>(summarize the information in your words)</a:t>
            </a:r>
            <a:endParaRPr lang="en-US" sz="3500" b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3500" b="1" dirty="0">
                <a:solidFill>
                  <a:schemeClr val="tx1"/>
                </a:solidFill>
                <a:latin typeface="+mn-lt"/>
              </a:rPr>
              <a:t>Reflect </a:t>
            </a:r>
            <a:r>
              <a:rPr lang="en-US" sz="3500" dirty="0">
                <a:solidFill>
                  <a:schemeClr val="tx1"/>
                </a:solidFill>
                <a:latin typeface="+mn-lt"/>
              </a:rPr>
              <a:t>(other views, remaining questions)</a:t>
            </a:r>
            <a:endParaRPr lang="en-US" sz="3500" b="1" dirty="0">
              <a:solidFill>
                <a:schemeClr val="tx1"/>
              </a:solidFill>
              <a:latin typeface="+mn-lt"/>
            </a:endParaRPr>
          </a:p>
          <a:p>
            <a:pPr marL="0" indent="0" eaLnBrk="1" hangingPunct="1">
              <a:buNone/>
            </a:pPr>
            <a:r>
              <a:rPr lang="en-US" dirty="0"/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78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41977" y="695467"/>
            <a:ext cx="79248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en-US" b="1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Travis, </a:t>
            </a:r>
            <a:r>
              <a:rPr lang="en-US" b="0" i="1" dirty="0">
                <a:solidFill>
                  <a:schemeClr val="accent1">
                    <a:lumMod val="50000"/>
                  </a:schemeClr>
                </a:solidFill>
              </a:rPr>
              <a:t>junior psychology student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	47, 52, </a:t>
            </a:r>
            <a:r>
              <a:rPr lang="en-US" u="sng" dirty="0">
                <a:solidFill>
                  <a:srgbClr val="FF3300"/>
                </a:solidFill>
              </a:rPr>
              <a:t>82, 86</a:t>
            </a:r>
            <a:br>
              <a:rPr lang="en-US" u="sng" dirty="0">
                <a:solidFill>
                  <a:srgbClr val="FF3300"/>
                </a:solidFill>
              </a:rPr>
            </a:br>
            <a:endParaRPr lang="en-US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1863" y="1828800"/>
            <a:ext cx="8229600" cy="5486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/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dirty="0"/>
              <a:t>	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Problem: 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Reading Comprehension</a:t>
            </a:r>
          </a:p>
          <a:p>
            <a:pPr eaLnBrk="1" hangingPunct="1">
              <a:buFont typeface="Wingdings" pitchFamily="2" charset="2"/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	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Solution: 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Preview text before reading*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			 Develop questions*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			 Read one paragraph at a time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			     and paraphrase information</a:t>
            </a:r>
          </a:p>
          <a:p>
            <a:pPr eaLnBrk="1" hangingPunct="1">
              <a:buFont typeface="Wingdings" pitchFamily="2" charset="2"/>
              <a:buNone/>
            </a:pPr>
            <a:endParaRPr lang="en-US" sz="2800" b="1" dirty="0"/>
          </a:p>
        </p:txBody>
      </p:sp>
      <p:pic>
        <p:nvPicPr>
          <p:cNvPr id="26626" name="Picture 2" descr="C:\Documents and Settings\Saundra\Local Settings\Temporary Internet Files\Content.IE5\J5TW0J2V\MC90021713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47767"/>
            <a:ext cx="1295400" cy="12954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191000" y="6085322"/>
            <a:ext cx="50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Developing an anticipatory set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2639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304800"/>
            <a:ext cx="80010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First Voyage of Christopher Columbus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685800"/>
            <a:ext cx="7848600" cy="5410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WITH HOCKED GEMS FINANCING HIM/ OUR HERO BRAVELY DEFIED ALL SCORNFUL LAUGHTER/ THAT TRIED TO PREVENT HIS SCHEME/ YOUR EYES DECEIVE/ HE HAD SAID/ AN EGG/ NOT A TABLE/ CORRECTLY TYPIFIES THIS UNEXPLORED PLANET/ NOW THREE STURDY SISTERS SOUGHT PROOF/ FORGING ALONG SOMETIMES THROUGH CALM VASTNESS/ YET MORE OFTEN OVER TURBULENT PEAKS AND VALLEYS/ DAYS BECAME WEEKS/ AS MANY DOUBTERS SPREAD FEARFUL RUMORS ABOUT THE EDGE/ AT LAST/ FROM NOWHERE/ WELCOME WINGED CREATURES APPEARED/ SIGNIFYING MOMENTOUS SUCCESS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60960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Dooling, J.D. and Lachman, R.  Effects of Comprehension on Retention of Prose,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Journal of Experimental Psychology,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(1971), Vol. 88, No. 2, 216-222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2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8036257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Reflection Questions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4975" y="1804481"/>
            <a:ext cx="7978254" cy="4343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chemeClr val="tx1"/>
                </a:solidFill>
                <a:latin typeface="+mn-lt"/>
              </a:rPr>
              <a:t>What’s the difference, if any, between </a:t>
            </a:r>
            <a:r>
              <a:rPr lang="en-US" sz="3600" i="1" dirty="0">
                <a:solidFill>
                  <a:schemeClr val="tx1"/>
                </a:solidFill>
                <a:latin typeface="+mn-lt"/>
              </a:rPr>
              <a:t>studying</a:t>
            </a:r>
            <a:r>
              <a:rPr lang="en-US" sz="360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sz="3600" i="1" dirty="0">
                <a:solidFill>
                  <a:schemeClr val="tx1"/>
                </a:solidFill>
                <a:latin typeface="+mn-lt"/>
              </a:rPr>
              <a:t>learning</a:t>
            </a:r>
            <a:r>
              <a:rPr lang="en-US" sz="3600" dirty="0">
                <a:solidFill>
                  <a:schemeClr val="tx1"/>
                </a:solidFill>
                <a:latin typeface="+mn-lt"/>
              </a:rPr>
              <a:t>?</a:t>
            </a:r>
          </a:p>
          <a:p>
            <a:pPr eaLnBrk="1" hangingPunct="1"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sz="3600" dirty="0">
                <a:solidFill>
                  <a:schemeClr val="tx1"/>
                </a:solidFill>
                <a:latin typeface="+mn-lt"/>
              </a:rPr>
              <a:t>For which task would you work harder?</a:t>
            </a:r>
          </a:p>
          <a:p>
            <a:pPr marL="0" indent="0" eaLnBrk="1" hangingPunct="1"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    A.  Make an A on the test</a:t>
            </a:r>
          </a:p>
          <a:p>
            <a:pPr marL="0" indent="0" eaLnBrk="1" hangingPunct="1"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    B.  Teach the material to the class</a:t>
            </a:r>
          </a:p>
          <a:p>
            <a:pPr eaLnBrk="1" hangingPunct="1">
              <a:buFontTx/>
              <a:buNone/>
            </a:pPr>
            <a:r>
              <a:rPr lang="en-US" dirty="0"/>
              <a:t> </a:t>
            </a:r>
          </a:p>
          <a:p>
            <a:pPr marL="0" indent="0" eaLnBrk="1" hangingPunct="1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39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49"/>
            <a:ext cx="8458200" cy="974651"/>
          </a:xfrm>
        </p:spPr>
        <p:txBody>
          <a:bodyPr>
            <a:noAutofit/>
          </a:bodyPr>
          <a:lstStyle/>
          <a:p>
            <a:pPr algn="ctr"/>
            <a:br>
              <a:rPr lang="en-US" sz="3200" b="1" i="0" dirty="0">
                <a:solidFill>
                  <a:schemeClr val="tx2"/>
                </a:solidFill>
                <a:latin typeface="+mn-lt"/>
              </a:rPr>
            </a:br>
            <a:r>
              <a:rPr lang="en-US" sz="3200" b="1" i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The Power of Teaching to Learn:</a:t>
            </a:r>
            <a:br>
              <a:rPr lang="en-US" sz="3200" b="1" i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What Happened </a:t>
            </a:r>
            <a:r>
              <a:rPr lang="en-US" sz="3200" b="1" i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When Ty Taught His Betta Fish</a:t>
            </a:r>
            <a:br>
              <a:rPr lang="en-US" sz="3200" i="0" dirty="0">
                <a:solidFill>
                  <a:srgbClr val="031759"/>
                </a:solidFill>
                <a:latin typeface="+mn-lt"/>
              </a:rPr>
            </a:br>
            <a:endParaRPr lang="en-US" sz="3200" b="0" i="0" dirty="0">
              <a:solidFill>
                <a:srgbClr val="031759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456" y="4800600"/>
            <a:ext cx="8102944" cy="1808137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First encounter on September 17, 2018</a:t>
            </a:r>
            <a:endParaRPr lang="en-US" sz="3000" baseline="300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Email on October 25, 2018</a:t>
            </a:r>
          </a:p>
          <a:p>
            <a:pPr marL="0" indent="0">
              <a:buNone/>
            </a:pPr>
            <a:r>
              <a:rPr lang="en-US" sz="3000" baseline="30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   	Bio Exam Grades:  		66, </a:t>
            </a:r>
            <a:r>
              <a:rPr lang="en-US" sz="3000" dirty="0">
                <a:solidFill>
                  <a:srgbClr val="C00000"/>
                </a:solidFill>
                <a:latin typeface="+mn-lt"/>
              </a:rPr>
              <a:t>98, 90; Final Grade B</a:t>
            </a:r>
          </a:p>
          <a:p>
            <a:pPr marL="0" indent="0">
              <a:buNone/>
            </a:pPr>
            <a:r>
              <a:rPr lang="en-US" sz="3000" baseline="30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   	Chem Exam Grades: 	62, </a:t>
            </a:r>
            <a:r>
              <a:rPr lang="en-US" sz="3000" dirty="0">
                <a:solidFill>
                  <a:srgbClr val="C00000"/>
                </a:solidFill>
                <a:latin typeface="+mn-lt"/>
              </a:rPr>
              <a:t>83; Final Grade B</a:t>
            </a:r>
            <a:endParaRPr lang="en-US" baseline="300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baseline="30000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2C4C66C8-A6D1-4EB5-B13D-D94A29B9E788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76"/>
          <a:stretch/>
        </p:blipFill>
        <p:spPr bwMode="auto">
          <a:xfrm>
            <a:off x="3190230" y="1174898"/>
            <a:ext cx="3152775" cy="290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8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559" y="228598"/>
            <a:ext cx="66294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Are HBCUs Still Relevant?</a:t>
            </a:r>
            <a:r>
              <a:rPr lang="en-US" sz="3600" dirty="0">
                <a:solidFill>
                  <a:schemeClr val="tx2"/>
                </a:solidFill>
                <a:latin typeface="+mn-lt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289193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984" y="1454547"/>
            <a:ext cx="8390467" cy="46482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HBCUs are still havens for the disadvantaged</a:t>
            </a:r>
          </a:p>
          <a:p>
            <a:endParaRPr lang="en-US" b="1" dirty="0">
              <a:solidFill>
                <a:schemeClr val="tx1"/>
              </a:solidFill>
              <a:latin typeface="+mj-lt"/>
            </a:endParaRPr>
          </a:p>
          <a:p>
            <a:r>
              <a:rPr lang="en-US" b="1" dirty="0">
                <a:solidFill>
                  <a:schemeClr val="tx1"/>
                </a:solidFill>
                <a:latin typeface="+mj-lt"/>
              </a:rPr>
              <a:t>HBCUs are blazing STEM trails</a:t>
            </a:r>
          </a:p>
          <a:p>
            <a:endParaRPr lang="en-US" b="1" dirty="0">
              <a:solidFill>
                <a:schemeClr val="tx1"/>
              </a:solidFill>
              <a:latin typeface="+mj-lt"/>
            </a:endParaRPr>
          </a:p>
          <a:p>
            <a:r>
              <a:rPr lang="en-US" b="1" dirty="0">
                <a:solidFill>
                  <a:schemeClr val="tx1"/>
                </a:solidFill>
                <a:latin typeface="+mj-lt"/>
              </a:rPr>
              <a:t>HBCUs make college more affordable</a:t>
            </a:r>
          </a:p>
          <a:p>
            <a:endParaRPr lang="en-US" b="1" dirty="0">
              <a:solidFill>
                <a:schemeClr val="tx1"/>
              </a:solidFill>
              <a:latin typeface="+mj-lt"/>
            </a:endParaRPr>
          </a:p>
          <a:p>
            <a:r>
              <a:rPr lang="en-US" b="1" dirty="0">
                <a:solidFill>
                  <a:schemeClr val="tx1"/>
                </a:solidFill>
                <a:latin typeface="+mj-lt"/>
              </a:rPr>
              <a:t>HBCUs serve the community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and the nation with alumni like Senator Kamala Harris!</a:t>
            </a:r>
            <a:endParaRPr lang="en-US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1818" y="62484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*http://www.theedadvocate.org/5-reasons-hbcus-are-still-relevant/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756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03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1022" y="110279"/>
            <a:ext cx="8686800" cy="122607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+mn-lt"/>
              </a:rPr>
              <a:t>Impact of Teaching to Learn</a:t>
            </a:r>
            <a:br>
              <a:rPr lang="en-US" sz="3200" b="1" dirty="0">
                <a:latin typeface="+mn-lt"/>
              </a:rPr>
            </a:br>
            <a:r>
              <a:rPr lang="en-US" sz="2800" dirty="0">
                <a:solidFill>
                  <a:schemeClr val="tx1"/>
                </a:solidFill>
                <a:latin typeface="+mn-lt"/>
              </a:rPr>
              <a:t>Ty, LSU First Year Student</a:t>
            </a:r>
            <a:br>
              <a:rPr lang="en-US" dirty="0"/>
            </a:br>
            <a:endParaRPr lang="en-US" sz="3200" b="0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1397" y="1071320"/>
            <a:ext cx="7851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 Received on October 26, 2018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786" y="1729620"/>
            <a:ext cx="830262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attended more of the Supplemental Instruction (SI) sessions and the exam reviews. Before the exam reviews and SI Sessions I would try to answer as many of the questions as possible to see about where I was in terms of grasping the information, then at the exam reviews/SI sessions I would know what I needed to understand. Next after the reviews/SI sessions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would go to my room and “teach” the materials to my betta fish.  The material I couldn’t explain, I would study more.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would continue that cycle until I could explain everything in my notes....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749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3E4887-A02F-4F93-9A0B-2A52412E96F9}"/>
              </a:ext>
            </a:extLst>
          </p:cNvPr>
          <p:cNvSpPr txBox="1"/>
          <p:nvPr/>
        </p:nvSpPr>
        <p:spPr>
          <a:xfrm>
            <a:off x="900545" y="281394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Betta fish purchased on September 21, 2019 by Howard University Bison STEM Scholars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AAAC1D-9BC7-4ECA-9BA4-5AC5F3701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r="28261" b="17777"/>
          <a:stretch/>
        </p:blipFill>
        <p:spPr>
          <a:xfrm>
            <a:off x="2889887" y="1571954"/>
            <a:ext cx="3364225" cy="50046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BA8C8C-82DF-418C-8ABD-2389764C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7" y="0"/>
            <a:ext cx="463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82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19150" y="202330"/>
            <a:ext cx="8001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Why Is Fast and Dramatic </a:t>
            </a:r>
            <a:br>
              <a:rPr lang="en-US" sz="4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4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Improvement Possible?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1752600"/>
            <a:ext cx="7848600" cy="3962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It’s all about the </a:t>
            </a:r>
            <a:r>
              <a:rPr lang="en-US" sz="4000" b="1" i="1" dirty="0">
                <a:solidFill>
                  <a:schemeClr val="tx1"/>
                </a:solidFill>
                <a:latin typeface="+mn-lt"/>
              </a:rPr>
              <a:t>strategies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, and getting </a:t>
            </a:r>
            <a:r>
              <a:rPr lang="en-US" sz="4000" b="1" i="1" dirty="0">
                <a:solidFill>
                  <a:schemeClr val="tx1"/>
                </a:solidFill>
                <a:latin typeface="+mn-lt"/>
              </a:rPr>
              <a:t>them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to </a:t>
            </a:r>
            <a:r>
              <a:rPr lang="en-US" sz="4000" b="1" i="1" dirty="0">
                <a:solidFill>
                  <a:schemeClr val="tx1"/>
                </a:solidFill>
                <a:latin typeface="+mn-lt"/>
              </a:rPr>
              <a:t>engage their brains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!</a:t>
            </a:r>
            <a:endParaRPr lang="en-US" sz="4000" b="1" i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597742"/>
            <a:ext cx="9144000" cy="0"/>
          </a:xfrm>
          <a:prstGeom prst="line">
            <a:avLst/>
          </a:prstGeom>
          <a:ln w="1270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44" y="3386136"/>
            <a:ext cx="22860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256" y="3200359"/>
            <a:ext cx="2038350" cy="180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44" y="4419600"/>
            <a:ext cx="2119312" cy="211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335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74830"/>
            <a:ext cx="8001000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+mj-lt"/>
              </a:rPr>
              <a:t>Finding Numbers </a:t>
            </a:r>
            <a:br>
              <a:rPr lang="en-US" sz="4800" b="1" dirty="0">
                <a:solidFill>
                  <a:schemeClr val="tx1"/>
                </a:solidFill>
                <a:latin typeface="+mj-lt"/>
              </a:rPr>
            </a:br>
            <a:r>
              <a:rPr lang="en-US" sz="4800" b="1" dirty="0">
                <a:solidFill>
                  <a:schemeClr val="tx1"/>
                </a:solidFill>
                <a:latin typeface="+mj-lt"/>
              </a:rPr>
              <a:t>in Sequential Order</a:t>
            </a:r>
            <a:endParaRPr lang="en-US" sz="4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9310" y="3954704"/>
            <a:ext cx="665118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many can you find in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 seconds?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63500">
            <a:solidFill>
              <a:srgbClr val="3E1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125904"/>
            <a:ext cx="2495550" cy="18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44689D-7D80-4DF5-AC3A-5FFD35B8045E}"/>
              </a:ext>
            </a:extLst>
          </p:cNvPr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91918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52400" y="6210300"/>
            <a:ext cx="2686050" cy="34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57912" y="6553200"/>
            <a:ext cx="2867025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8702" r="5053" b="50000"/>
          <a:stretch/>
        </p:blipFill>
        <p:spPr>
          <a:xfrm>
            <a:off x="152400" y="293757"/>
            <a:ext cx="8991600" cy="608799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21507" y="3292033"/>
            <a:ext cx="8229600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endCxn id="2" idx="2"/>
          </p:cNvCxnSpPr>
          <p:nvPr/>
        </p:nvCxnSpPr>
        <p:spPr>
          <a:xfrm>
            <a:off x="4636307" y="457200"/>
            <a:ext cx="11893" cy="592455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985297" y="1203960"/>
            <a:ext cx="762000" cy="685800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97" y="6400800"/>
            <a:ext cx="965200" cy="298450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03626" y="6400800"/>
            <a:ext cx="2891117" cy="2337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2823" tIns="32823" rIns="32823" bIns="3282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205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enter for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cademic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uccess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821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200400"/>
            <a:ext cx="8077200" cy="381000"/>
          </a:xfrm>
        </p:spPr>
        <p:txBody>
          <a:bodyPr>
            <a:noAutofit/>
          </a:bodyPr>
          <a:lstStyle/>
          <a:p>
            <a:pPr algn="l" eaLnBrk="1" hangingPunct="1"/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en-US" sz="4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7414" name="Picture 6" descr="C:\Documents and Settings\Saundra\Local Settings\Temporary Internet Files\Content.IE5\94RU1QGU\MC90044188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4572000"/>
            <a:ext cx="1279525" cy="17843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17525" y="625475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1D7C"/>
                </a:solidFill>
                <a:latin typeface="Goudy Old Style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What was the major difference between the first attempt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and the second attempt?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9525" y="3048000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 knew how the information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was organized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47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7" descr="HowPeopleLea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533400"/>
            <a:ext cx="3429000" cy="4962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365125" y="1076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0" name="Rectangle 1030"/>
          <p:cNvSpPr>
            <a:spLocks noChangeArrowheads="1"/>
          </p:cNvSpPr>
          <p:nvPr/>
        </p:nvSpPr>
        <p:spPr bwMode="auto">
          <a:xfrm>
            <a:off x="685800" y="5791200"/>
            <a:ext cx="8458200" cy="98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Bransford, J.D., Brown, A.L., Cocking, R.R. (Eds.), 2000. 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people learn:  Brain, Mind, Experience, and School.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Washington, DC:  National Academy Press.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065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-76200"/>
            <a:ext cx="381000" cy="693420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04800"/>
            <a:ext cx="3286539" cy="47034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5121574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National Academies of Sciences, Engineering, and Medicine. 2018.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How People Learn II: Learners, Contexts, and Cultures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Washington, DC: The National Academies Press. https://doi.org/10.17226/24783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0287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0"/>
            <a:ext cx="8683625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2060"/>
                </a:solidFill>
                <a:latin typeface="+mn-lt"/>
              </a:rPr>
              <a:t>What we know about learning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762000"/>
            <a:ext cx="8153400" cy="6248400"/>
          </a:xfrm>
        </p:spPr>
        <p:txBody>
          <a:bodyPr>
            <a:normAutofit fontScale="85000"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sz="33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>
                <a:solidFill>
                  <a:schemeClr val="tx1"/>
                </a:solidFill>
                <a:latin typeface="+mn-lt"/>
              </a:rPr>
              <a:t>Active learning is more lasting than passive learning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300" dirty="0">
                <a:solidFill>
                  <a:schemeClr val="tx1"/>
                </a:solidFill>
                <a:latin typeface="+mn-lt"/>
              </a:rPr>
              <a:t>       -- Passive learning is an oxymoron*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>
                <a:solidFill>
                  <a:schemeClr val="tx1"/>
                </a:solidFill>
                <a:latin typeface="+mn-lt"/>
              </a:rPr>
              <a:t>Thinking about thinking is important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300" dirty="0"/>
              <a:t>Metacognition**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>
                <a:solidFill>
                  <a:schemeClr val="tx1"/>
                </a:solidFill>
                <a:latin typeface="+mn-lt"/>
              </a:rPr>
              <a:t>The level at which learning occurs is important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300" dirty="0"/>
              <a:t> Bloom’s Taxonomy***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Goudy Old Style" pitchFamily="18" charset="0"/>
              </a:rPr>
              <a:t>	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Goudy Old Style" pitchFamily="18" charset="0"/>
              </a:rPr>
              <a:t>			</a:t>
            </a:r>
          </a:p>
          <a:p>
            <a:pPr marL="0" lvl="1" eaLnBrk="1" hangingPunct="1">
              <a:lnSpc>
                <a:spcPct val="90000"/>
              </a:lnSpc>
              <a:buFontTx/>
              <a:buNone/>
            </a:pPr>
            <a:r>
              <a:rPr lang="en-US" sz="2100" dirty="0"/>
              <a:t>*Cross, Patricia, “Opening Windows on Learning” League for Innovation in the Community College, June 1998, p. 21.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tx1"/>
                </a:solidFill>
                <a:latin typeface="+mn-lt"/>
              </a:rPr>
              <a:t>** Flavell, John,  “Metacognition and cognitive monitoring: A new area of cognitive–developmental inquiry.”  </a:t>
            </a:r>
            <a:r>
              <a:rPr lang="en-US" sz="2100" i="1" dirty="0">
                <a:solidFill>
                  <a:schemeClr val="tx1"/>
                </a:solidFill>
                <a:latin typeface="+mn-lt"/>
              </a:rPr>
              <a:t>American Psychologist</a:t>
            </a:r>
            <a:r>
              <a:rPr lang="en-US" sz="2100" dirty="0">
                <a:solidFill>
                  <a:schemeClr val="tx1"/>
                </a:solidFill>
                <a:latin typeface="+mn-lt"/>
              </a:rPr>
              <a:t>, Vol 34(10), Oct 1979, 906-911.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tx1"/>
                </a:solidFill>
                <a:latin typeface="+mn-lt"/>
              </a:rPr>
              <a:t>*** Bloom Benjamin. S. (1956). </a:t>
            </a:r>
            <a:r>
              <a:rPr lang="en-US" sz="2100" i="1" dirty="0">
                <a:solidFill>
                  <a:schemeClr val="tx1"/>
                </a:solidFill>
                <a:latin typeface="+mn-lt"/>
              </a:rPr>
              <a:t>Taxonomy of Educational  Objectives, Handbook I: The Cognitive Domain.</a:t>
            </a:r>
            <a:r>
              <a:rPr lang="en-US" sz="2100" dirty="0">
                <a:solidFill>
                  <a:schemeClr val="tx1"/>
                </a:solidFill>
                <a:latin typeface="+mn-lt"/>
              </a:rPr>
              <a:t> New York: David McKay Co Inc.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2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1524000" y="201613"/>
            <a:ext cx="6172200" cy="62531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5" name="Freeform 3"/>
          <p:cNvSpPr>
            <a:spLocks/>
          </p:cNvSpPr>
          <p:nvPr/>
        </p:nvSpPr>
        <p:spPr bwMode="auto">
          <a:xfrm>
            <a:off x="2541588" y="4337050"/>
            <a:ext cx="4117975" cy="1588"/>
          </a:xfrm>
          <a:custGeom>
            <a:avLst/>
            <a:gdLst>
              <a:gd name="T0" fmla="*/ 0 w 2853"/>
              <a:gd name="T1" fmla="*/ 0 h 1"/>
              <a:gd name="T2" fmla="*/ 2147483647 w 2853"/>
              <a:gd name="T3" fmla="*/ 0 h 1"/>
              <a:gd name="T4" fmla="*/ 0 60000 65536"/>
              <a:gd name="T5" fmla="*/ 0 60000 65536"/>
              <a:gd name="T6" fmla="*/ 0 w 2853"/>
              <a:gd name="T7" fmla="*/ 0 h 1"/>
              <a:gd name="T8" fmla="*/ 2853 w 28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53" h="1">
                <a:moveTo>
                  <a:pt x="0" y="0"/>
                </a:moveTo>
                <a:lnTo>
                  <a:pt x="285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Freeform 4"/>
          <p:cNvSpPr>
            <a:spLocks/>
          </p:cNvSpPr>
          <p:nvPr/>
        </p:nvSpPr>
        <p:spPr bwMode="auto">
          <a:xfrm>
            <a:off x="2032000" y="5454650"/>
            <a:ext cx="5181600" cy="1588"/>
          </a:xfrm>
          <a:custGeom>
            <a:avLst/>
            <a:gdLst>
              <a:gd name="T0" fmla="*/ 0 w 3590"/>
              <a:gd name="T1" fmla="*/ 0 h 1"/>
              <a:gd name="T2" fmla="*/ 2147483647 w 3590"/>
              <a:gd name="T3" fmla="*/ 0 h 1"/>
              <a:gd name="T4" fmla="*/ 0 60000 65536"/>
              <a:gd name="T5" fmla="*/ 0 60000 65536"/>
              <a:gd name="T6" fmla="*/ 0 w 3590"/>
              <a:gd name="T7" fmla="*/ 0 h 1"/>
              <a:gd name="T8" fmla="*/ 3590 w 359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90" h="1">
                <a:moveTo>
                  <a:pt x="0" y="0"/>
                </a:moveTo>
                <a:lnTo>
                  <a:pt x="359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848100" y="67310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Ult BT" pitchFamily="34" charset="0"/>
                <a:ea typeface="+mn-ea"/>
                <a:cs typeface="+mn-cs"/>
              </a:rPr>
              <a:t>Creating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852863" y="1597025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Ult BT" pitchFamily="34" charset="0"/>
                <a:ea typeface="+mn-ea"/>
                <a:cs typeface="+mn-cs"/>
              </a:rPr>
              <a:t>Evaluating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3852863" y="259715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Ult BT" pitchFamily="34" charset="0"/>
                <a:ea typeface="+mn-ea"/>
                <a:cs typeface="+mn-cs"/>
              </a:rPr>
              <a:t>Analyzing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640138" y="3594100"/>
            <a:ext cx="1939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Ult BT" pitchFamily="34" charset="0"/>
                <a:ea typeface="+mn-ea"/>
                <a:cs typeface="+mn-cs"/>
              </a:rPr>
              <a:t>Applying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3276600" y="4724400"/>
            <a:ext cx="242411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Ult BT" pitchFamily="34" charset="0"/>
                <a:ea typeface="+mn-ea"/>
                <a:cs typeface="+mn-cs"/>
              </a:rPr>
              <a:t>Understanding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3657600" y="5791200"/>
            <a:ext cx="20828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Ult BT" pitchFamily="34" charset="0"/>
                <a:ea typeface="+mn-ea"/>
                <a:cs typeface="+mn-cs"/>
              </a:rPr>
              <a:t>Remembering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6221981" y="580498"/>
            <a:ext cx="2397125" cy="72919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Putting elements together to form a coherent or functional whole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bel Bk BT" pitchFamily="34" charset="0"/>
              <a:ea typeface="+mn-ea"/>
              <a:cs typeface="+mn-cs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207963" y="1562029"/>
            <a:ext cx="2286000" cy="94463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Making judgments based on criteria and standards through checking and critiquing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bel Bk BT" pitchFamily="34" charset="0"/>
              <a:ea typeface="+mn-ea"/>
              <a:cs typeface="+mn-cs"/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228600" y="3505200"/>
            <a:ext cx="2354263" cy="7286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Carrying out or using a procedure through executing, or implementing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bel Bk BT" pitchFamily="34" charset="0"/>
              <a:ea typeface="+mn-ea"/>
              <a:cs typeface="+mn-cs"/>
            </a:endParaRP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6485506" y="4547265"/>
            <a:ext cx="2133600" cy="72919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Constructing meaning from oral, written, and graphic messages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bel Bk BT" pitchFamily="34" charset="0"/>
              <a:ea typeface="+mn-ea"/>
              <a:cs typeface="+mn-cs"/>
            </a:endParaRP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184150" y="5367617"/>
            <a:ext cx="2146300" cy="9445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Retrieving, recognizing, and recalling relevant knowledge from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long-term memory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bel Bk BT" pitchFamily="34" charset="0"/>
              <a:ea typeface="+mn-ea"/>
              <a:cs typeface="+mn-cs"/>
            </a:endParaRPr>
          </a:p>
        </p:txBody>
      </p:sp>
      <p:sp>
        <p:nvSpPr>
          <p:cNvPr id="28688" name="Freeform 16"/>
          <p:cNvSpPr>
            <a:spLocks/>
          </p:cNvSpPr>
          <p:nvPr/>
        </p:nvSpPr>
        <p:spPr bwMode="auto">
          <a:xfrm>
            <a:off x="3546475" y="2351088"/>
            <a:ext cx="2128838" cy="4762"/>
          </a:xfrm>
          <a:custGeom>
            <a:avLst/>
            <a:gdLst>
              <a:gd name="T0" fmla="*/ 0 w 1475"/>
              <a:gd name="T1" fmla="*/ 0 h 3"/>
              <a:gd name="T2" fmla="*/ 2147483647 w 1475"/>
              <a:gd name="T3" fmla="*/ 2147483647 h 3"/>
              <a:gd name="T4" fmla="*/ 0 60000 65536"/>
              <a:gd name="T5" fmla="*/ 0 60000 65536"/>
              <a:gd name="T6" fmla="*/ 0 w 1475"/>
              <a:gd name="T7" fmla="*/ 0 h 3"/>
              <a:gd name="T8" fmla="*/ 1475 w 1475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5" h="3">
                <a:moveTo>
                  <a:pt x="0" y="0"/>
                </a:moveTo>
                <a:lnTo>
                  <a:pt x="1475" y="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 flipV="1">
            <a:off x="5156183" y="885825"/>
            <a:ext cx="914400" cy="122238"/>
          </a:xfrm>
          <a:prstGeom prst="rightArrow">
            <a:avLst>
              <a:gd name="adj1" fmla="val 50000"/>
              <a:gd name="adj2" fmla="val 19442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0" name="AutoShape 18"/>
          <p:cNvSpPr>
            <a:spLocks noChangeArrowheads="1"/>
          </p:cNvSpPr>
          <p:nvPr/>
        </p:nvSpPr>
        <p:spPr bwMode="auto">
          <a:xfrm>
            <a:off x="2662673" y="1814494"/>
            <a:ext cx="1109662" cy="134938"/>
          </a:xfrm>
          <a:prstGeom prst="leftArrow">
            <a:avLst>
              <a:gd name="adj1" fmla="val 50000"/>
              <a:gd name="adj2" fmla="val 20558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1" name="AutoShape 19"/>
          <p:cNvSpPr>
            <a:spLocks noChangeArrowheads="1"/>
          </p:cNvSpPr>
          <p:nvPr/>
        </p:nvSpPr>
        <p:spPr bwMode="auto">
          <a:xfrm>
            <a:off x="2590800" y="3810000"/>
            <a:ext cx="1143000" cy="152400"/>
          </a:xfrm>
          <a:prstGeom prst="leftArrow">
            <a:avLst>
              <a:gd name="adj1" fmla="val 50000"/>
              <a:gd name="adj2" fmla="val 24673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2" name="AutoShape 20"/>
          <p:cNvSpPr>
            <a:spLocks noChangeArrowheads="1"/>
          </p:cNvSpPr>
          <p:nvPr/>
        </p:nvSpPr>
        <p:spPr bwMode="auto">
          <a:xfrm>
            <a:off x="5486400" y="4875213"/>
            <a:ext cx="838200" cy="153987"/>
          </a:xfrm>
          <a:prstGeom prst="rightArrow">
            <a:avLst>
              <a:gd name="adj1" fmla="val 50000"/>
              <a:gd name="adj2" fmla="val 17526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3" name="AutoShape 21"/>
          <p:cNvSpPr>
            <a:spLocks noChangeArrowheads="1"/>
          </p:cNvSpPr>
          <p:nvPr/>
        </p:nvSpPr>
        <p:spPr bwMode="auto">
          <a:xfrm>
            <a:off x="2362200" y="5919788"/>
            <a:ext cx="1371600" cy="152400"/>
          </a:xfrm>
          <a:prstGeom prst="leftArrow">
            <a:avLst>
              <a:gd name="adj1" fmla="val 50000"/>
              <a:gd name="adj2" fmla="val 28441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4" name="Text Box 22"/>
          <p:cNvSpPr txBox="1">
            <a:spLocks noChangeArrowheads="1"/>
          </p:cNvSpPr>
          <p:nvPr/>
        </p:nvSpPr>
        <p:spPr bwMode="auto">
          <a:xfrm>
            <a:off x="207963" y="201613"/>
            <a:ext cx="33940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l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Bk BT" pitchFamily="34" charset="0"/>
                <a:ea typeface="+mn-ea"/>
                <a:cs typeface="+mn-cs"/>
              </a:rPr>
              <a:t>Bloom’s Taxonomy</a:t>
            </a:r>
          </a:p>
        </p:txBody>
      </p:sp>
      <p:sp>
        <p:nvSpPr>
          <p:cNvPr id="28695" name="Text Box 23"/>
          <p:cNvSpPr txBox="1">
            <a:spLocks noChangeArrowheads="1"/>
          </p:cNvSpPr>
          <p:nvPr/>
        </p:nvSpPr>
        <p:spPr bwMode="auto">
          <a:xfrm>
            <a:off x="634571" y="6494967"/>
            <a:ext cx="8332057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http://www.lsu.edu/students/casmakebettergrades/successresources/CAS_Blooms.pdf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6" name="Freeform 24"/>
          <p:cNvSpPr>
            <a:spLocks/>
          </p:cNvSpPr>
          <p:nvPr/>
        </p:nvSpPr>
        <p:spPr bwMode="auto">
          <a:xfrm>
            <a:off x="3073400" y="3303588"/>
            <a:ext cx="3074988" cy="0"/>
          </a:xfrm>
          <a:custGeom>
            <a:avLst/>
            <a:gdLst>
              <a:gd name="T0" fmla="*/ 0 w 2130"/>
              <a:gd name="T1" fmla="*/ 0 h 1"/>
              <a:gd name="T2" fmla="*/ 2147483647 w 2130"/>
              <a:gd name="T3" fmla="*/ 0 h 1"/>
              <a:gd name="T4" fmla="*/ 0 60000 65536"/>
              <a:gd name="T5" fmla="*/ 0 60000 65536"/>
              <a:gd name="T6" fmla="*/ 0 w 2130"/>
              <a:gd name="T7" fmla="*/ 0 h 1"/>
              <a:gd name="T8" fmla="*/ 2130 w 2130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30" h="1">
                <a:moveTo>
                  <a:pt x="0" y="0"/>
                </a:moveTo>
                <a:lnTo>
                  <a:pt x="213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7" name="Freeform 25"/>
          <p:cNvSpPr>
            <a:spLocks/>
          </p:cNvSpPr>
          <p:nvPr/>
        </p:nvSpPr>
        <p:spPr bwMode="auto">
          <a:xfrm>
            <a:off x="4043363" y="1344613"/>
            <a:ext cx="1135062" cy="1587"/>
          </a:xfrm>
          <a:custGeom>
            <a:avLst/>
            <a:gdLst>
              <a:gd name="T0" fmla="*/ 0 w 786"/>
              <a:gd name="T1" fmla="*/ 0 h 1"/>
              <a:gd name="T2" fmla="*/ 2147483647 w 786"/>
              <a:gd name="T3" fmla="*/ 0 h 1"/>
              <a:gd name="T4" fmla="*/ 0 60000 65536"/>
              <a:gd name="T5" fmla="*/ 0 60000 65536"/>
              <a:gd name="T6" fmla="*/ 0 w 786"/>
              <a:gd name="T7" fmla="*/ 0 h 1"/>
              <a:gd name="T8" fmla="*/ 786 w 7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6" h="1">
                <a:moveTo>
                  <a:pt x="0" y="0"/>
                </a:moveTo>
                <a:lnTo>
                  <a:pt x="78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9" name="Text Box 27"/>
          <p:cNvSpPr txBox="1">
            <a:spLocks noChangeArrowheads="1"/>
          </p:cNvSpPr>
          <p:nvPr/>
        </p:nvSpPr>
        <p:spPr bwMode="auto">
          <a:xfrm>
            <a:off x="6791326" y="2596181"/>
            <a:ext cx="1828800" cy="51374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Breaking material into constituent parts</a:t>
            </a:r>
          </a:p>
        </p:txBody>
      </p:sp>
      <p:sp>
        <p:nvSpPr>
          <p:cNvPr id="28700" name="AutoShape 28"/>
          <p:cNvSpPr>
            <a:spLocks noChangeArrowheads="1"/>
          </p:cNvSpPr>
          <p:nvPr/>
        </p:nvSpPr>
        <p:spPr bwMode="auto">
          <a:xfrm>
            <a:off x="5488415" y="2764391"/>
            <a:ext cx="1039813" cy="134938"/>
          </a:xfrm>
          <a:prstGeom prst="rightArrow">
            <a:avLst>
              <a:gd name="adj1" fmla="val 50000"/>
              <a:gd name="adj2" fmla="val 19264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67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aine colle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paine colle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2000" y="1447800"/>
            <a:ext cx="8051800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Mission Statement</a:t>
            </a:r>
          </a:p>
          <a:p>
            <a:r>
              <a:rPr lang="en-US" sz="2400" dirty="0"/>
              <a:t>Lincoln University, the nation’s first degree-granting Historically Black College and University (HBCU), </a:t>
            </a:r>
            <a:r>
              <a:rPr lang="en-US" sz="2400" b="1" dirty="0"/>
              <a:t>educates and empowers students to lead their communities and </a:t>
            </a:r>
            <a:r>
              <a:rPr lang="en-US" sz="2400" b="1" i="1" dirty="0"/>
              <a:t>change the world</a:t>
            </a:r>
            <a:r>
              <a:rPr lang="en-US" sz="2400" dirty="0"/>
              <a:t>.</a:t>
            </a:r>
          </a:p>
          <a:p>
            <a:r>
              <a:rPr lang="en-US" sz="2400" dirty="0"/>
              <a:t>It does so by: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Providing a rigorous liberal arts education featuring </a:t>
            </a:r>
            <a:r>
              <a:rPr lang="en-US" sz="2400" b="1" i="1" dirty="0"/>
              <a:t>active and collaborative learning</a:t>
            </a:r>
            <a:r>
              <a:rPr lang="en-US" sz="2400" b="1" dirty="0"/>
              <a:t>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i="1" dirty="0"/>
              <a:t>Integrating academic and co-curricular programs</a:t>
            </a:r>
            <a:r>
              <a:rPr lang="en-US" sz="2400" dirty="0"/>
              <a:t> with the University’s </a:t>
            </a:r>
            <a:r>
              <a:rPr lang="en-US" sz="2400" i="1" dirty="0"/>
              <a:t>distinctive legacy of global engagement, social responsibility and leadership development</a:t>
            </a:r>
            <a:r>
              <a:rPr lang="en-US" sz="24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i="1" dirty="0"/>
              <a:t>Cultivating the character, values and </a:t>
            </a:r>
            <a:r>
              <a:rPr lang="en-US" sz="2400" b="1" i="1" dirty="0"/>
              <a:t>standards of excellence </a:t>
            </a:r>
            <a:r>
              <a:rPr lang="en-US" sz="2400" dirty="0"/>
              <a:t>needed to enable students to become responsible citizens of a global community.</a:t>
            </a:r>
          </a:p>
          <a:p>
            <a:pPr algn="ctr"/>
            <a:endParaRPr lang="en-US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0AACB4-98D0-4469-8611-B16D8D4E28DE}"/>
              </a:ext>
            </a:extLst>
          </p:cNvPr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DA071-E1E5-4595-AACA-6FC136E16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297202"/>
            <a:ext cx="425767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7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663"/>
          <a:stretch/>
        </p:blipFill>
        <p:spPr>
          <a:xfrm>
            <a:off x="405539" y="1028662"/>
            <a:ext cx="8343900" cy="5334075"/>
          </a:xfrm>
          <a:prstGeom prst="rect">
            <a:avLst/>
          </a:prstGeom>
        </p:spPr>
      </p:pic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330994" y="304800"/>
            <a:ext cx="4135437" cy="57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marL="0" marR="0" lvl="0" indent="0" algn="l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Bk BT" pitchFamily="34" charset="0"/>
                <a:ea typeface="+mn-ea"/>
                <a:cs typeface="+mn-cs"/>
              </a:rPr>
              <a:t>Bloom’s Taxonomy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963" y="6096075"/>
            <a:ext cx="8516937" cy="533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6444734"/>
            <a:ext cx="721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https://www.krausanderson.com/wp-content/uploads/2016/09/Bloom.jpg</a:t>
            </a:r>
          </a:p>
        </p:txBody>
      </p:sp>
    </p:spTree>
    <p:extLst>
      <p:ext uri="{BB962C8B-B14F-4D97-AF65-F5344CB8AC3E}">
        <p14:creationId xmlns:p14="http://schemas.microsoft.com/office/powerpoint/2010/main" val="3282055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981200"/>
            <a:ext cx="6705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When we teach students about Bloom’s Taxonomy…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They GET it!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1443" name="AutoShape 3" descr="data:image/jpeg;base64,/9j/4AAQSkZJRgABAQAAAQABAAD/2wCEAAkGBxQTEhQUEhQUFRUUFRQWGBgWFRQUFxUXFxUWFhYVFRUYHSggGBomHRQUITEhJSkrLi4uFx8zODMsNygtLisBCgoKDg0OGxAQGy4kICQsLCwsLywsLCwsLCwsLCwsLCwtLCwsLCwsLCwsLCwsLCwsLCwsLCwsLCwsLCwtLCwsLP/AABEIAQoAvQMBEQACEQEDEQH/xAAbAAABBQEBAAAAAAAAAAAAAAAAAQMEBQYCB//EAEQQAAEDAgQCBwUFBgQFBQAAAAEAAgMEEQUSITFBUQYTImFxgZEHFDKhwSNCUmKxJDM0ctHwU4KS4RWDk6KyFiVDVGP/xAAbAQABBQEBAAAAAAAAAAAAAAAAAQIDBAUGB//EADoRAAIBAgMECAYCAAUFAQAAAAABAgMRBCExBRJBUQYTIjJhcYHBQpGhsdHwFOEjJFKy8TNicpKiFv/aAAwDAQACEQMRAD8A9HZNfYryepKak82bThunWY80zrJc2JZBmPNHWS5sLIMx5o6yXNhZDbyeZTlUlzY5JHOY8yl6yXNjrIMx5lHWS5sLIh4iDYEE8t1NRqy0uT0LXsVslUG/E8Dxdb9SrKdSWl/qTvdWpHGMRf48f/Vb/VSdViP9Mvkxu/T5r6GqwOqa6JtntduNHA8SsnFKpGo73M3E26x2LC6rb0uZAR8RktE8/ld+ikouTqLPiS0Y3qRXiY/rDzPqVtb8uZt7q5B1h5n1KN+XMN1ciTRE3JudO8qOpUla1yGtZK1iXnPM+qh6yXNleyDOeZ9UdZLmwsh2nBJ3Nh3psqsktWMm0kTsx5lV+snzZWshcx5lHWT5v5hZBnPM+qOtnzfzCyDMeZTozqSdk38wsiRTHffh9VsYG6urvh7kc0ioDyDcc1lzV2zSaTVmTYpA4KvKNitKLiztNEBACEIAZkcGglxAAFySbADmSpIpydkPuZWTpc6d5iwyndWPabOeDkgYfzSOsD5b810GD6PVqvarPdXLV/16/IrVMTGOhKHQutqNa7EDE07w0jQ0eBkdqfRa7o7L2f8A9Rq/j2n8v6K/XVZaEyn9m+GN1fC+Y85pZHE/MKCfSbB08qcG/khjhOWrJg6EYZ/9GH/u/qof/wBXC/8A0n/7f0HVPmRZ/ZxhjtWQvgdwdDLIwjv3KsQ6SYKrlVi15q6E6ua0Ih6HV9PrQYk+UD/4asCQHu6wajyAU/8AC2Xj1enu3/7cn8vyg35R1INf0zmhaYcTpX0rnENbK09bA/UffbfL6nyWRW6N1KM1OjLeXJ5P8MtYWtFVE5DkUgcA5pBBFwQbgjuKoyi4uzN9NNXR0miljTMs0d+qr1HdlSo7yHUwjABAFhDHlFlXlK7Kspbzudpo0EAKnRi5OyAVXIQUVkIP03Hy+q0MH8Xp7kdQp3blZcu8zTQrHkG4TWrrMJRTVmTopA4KCUbFWUXFnaaIQsZxaKlidNO7KxvqTwa0cXHkp8NhqmIqKnTV2xspJK7M3Q9H6jFCJsQzU9Ho6KlaS2SUcHTngONu/ha57SjhcJsml1tV3lz4t8or98WUp1ZTdkb2liZEwRQsbFG0WDWANA9FzmP6QYjEXjT7EfDV+b/AsaSWoqwCUEACABACpYycXdPMQWbLIwxzMbIxws5rgHAjvB3XS7P6SVqVoYjtR5/Evz6/MilSTzR57jvQiajvPhd5ISS6SkcSbczAd7/l/XZdRUw+G2jSVSDvya18n+GPoYqpRduA3gWJx1TA+MnezmnRzCN2uHArlcVh54aTjP8A5N2FeM4b8TQrNK4IAk0kXH0UdSXAhqy4EpQkIIAVOjFydkAquwgoqyEBOAfpuPl9VdwfxenuR1CnduVly7zNNCJop0x5BuENXElFNZkior2RxulkcGsY0ucTwAUcKM5zUIq7ehVmtzUz3RfC3YhI3EaxpEDCfc6d2oI4VEg4uPAHb0Xb0qdDY+FdSecn82+S8F/ZnTnKpKyN1I8k3K4fGY2ri6rqVX5ckuSJYxUVZCxQl23qpcDszEYyVqSy4t6L98BJTUdSZHQjib/Jdbhei+Hgr1pOT+S/P1K8qz4Dwp2j7oWvT2TgqfdpR9Vf73GOpLmNVMjW6AC/hssva+NwmCjuQpxc3wssvF/jiPpxlLjkV5K4Gc3OTk9WWkrCJgoJQO4pC06LQ2ftKrgqm/DTiuD/AHmMnBSWZienPRx0LzidA3ttF6mEDSeMaueBweBfbffx7+cKG08MpR0enNP91RHSqypSsO4ViLKiJksRux4uOY5g8iDouIr0J0ajpz1RrwkpK6J0TLmygk7K4SlZXLABV27lYEggqdGLk7IBVchBRVhATwBAD9Nx8vqruD+L09yOoU5Op8Vm1IuMmmai0EUYAgDM19McRr46EH9nhtNVkHcaGOLzNtO+/BdXsDBpReJn6eXFmbjavwI9JeRoGgBrQA0DQADQADgua2xtB4zEOS7qyj5c/Ugpw3UOU0GY9wUmxtkvHVLyygtfHwQlSpuos2tA0C9HpUoUoKEFZLgVG7iqQQYqp8o7ysXbO1o4KnaOc3p4eL9uZJTp7zKwm683qVJVJOc3dvUuJWEUYoIAEACAHqeSxsdjut7YW0nhK+5LuSyfg+D/AD4EVSG8jzWsoP8AhuJdU0EUteXPjHCKcavYOQPAd45Lp9u4NVKXXR1j9V/RJg61nus2FPHYd5XDTldlqcrscTBgqdGLk7IBVdhBRVkICcAIAEqTeSAfpRv5fVamCwzs2/D3GVOBl2ykHe3I/Q9yoytPsyNxwuiRHUcHaFVJ0nFkUqds1oLW1IijfI74WNc4+DQT9ElKm6k1Bat2+ZFKVk2N+y6gLKJ1TIPtq95mceOS56tvhlJI/nXWbbrrB4BUYay7K8lr++JhpudS7NYxtyAOK4XD4eeIqxpQ1bsTt2Vy2iYGiwXq2EwsMLRjShovrzfqUZScndnasjTl7rAk8FFXrRo05VJ6JX+QqV3YqZX5iSV5RjMVPFVpVZ6v6LgvQvRjuqxwqo4EACABAAgBhktnlp8R6bKVxvG4hWe0LC3VOHSdXpNBaeI7kPiIdp4tDh5r0TY2JWMwSU82uy/3yK0luTyG8BxIVNPFO3aRjXW5H7w8jdcPiqDoVpU3wZfi7q5PUMYuTshRVdhBRVhATgBABdTU6Mp+QqQAK9TpRihdB6nO/l9VcoO9xk0ZJ+58Vhy1ZvLQ6BvofI/Q9ycmpKzEatmig6cVLhTCAHWoligHPtu1t5A+q0Nk4dTxabXdu/b3KO0HGNK645HqpgEbWRt0bGxrRbTQCw08lW6U1t7Exp/6Y/f9RjUVlck4czUnlorHRXCqU513wyXm9fp9xteXAnrtysCAIuIPs23MrmelGIdPCqmvif0Wf3sTUFeVyuXAFsEgAgAQAIAEAVtYbPPdb9ArVPujWXNA8O31Dhtw8Pmui6LVtzETovir/L/kirLK5517OGmNlXSnalq5mN/kJzN+p80dIaFsUpL4l9sieg7xNgsqEFFWRKCeAJ0YuTshRLq5ToKObzFsACspcXoK2BKG7gh6m4+X1VjDcfQZUMm/c+KxJas3Y6CJo4qMYa19XhjHX/jI3A97CHAHu0K6DYLvUl5L7mRtRWgvM9SqfiK5zb7vtCp6f7UZ1LuInUA7HiSuu6NU1HApri2/b2K9Z9okLfIgQBAxHcea4npa3v0l4P2LNDiQ1x5YBAAgAQAIAEAVVSbuPirkFaKGlnhB+Hz+q0thu20qfr/tYyp3GYzo+LYliwG3XxH1iF1vdIO/DyY7D6GnXOlgS6sU8O3nLIVIRXIxUVZDjoBPS4sGxCUN3BIRIKSqWI66HgpKNWCbuyGpJGekYCTcLDlJqTNaMmlkMOp+RSqfMkVXmZzpGTHVYZIdhXQtJ/nNv0B9F0GwJJ1ZJcvcz9pyTpp+J6xUjtH++CxdvR/z9RS42afovpczaXdRMofg8CV1XR2X+RjHim0/nf3IK3eJC3SIEAQsRGx8Vx3Syn2adTzXuWKD1RBXFFkEACABAAgAJSgUxN1dGFxg7dvNaWwoOW0oPkm//lr3G1e4YbodN1lXik3B1YWDv6sZfot3bkZTqwiuXuPw67Jq7rMp0Yw8y0kIphRQEqXERjjYnO2GnyUc6sVqxrko6j8dFzPoq8sT/pRG63IkshaNgq8qkpasic29R1qfReoxmPduVVl3mby0ETRTP9O6Uvo3ub8ULmTt8Yzc/LMtTZFbqsVHxy+f9lbFQ3qT8D0WlrWzwwzs1bNGx4/zAH6qXpVQtVhWXFW+X/JkUXqiww5+481P0VxXfoP/AMl9n7Da8eJNXZFcEAMVjLtPdqsbb2G6/BT5x7Xy1+lySk7SKteZl0EgAgAQAIAaq3WYfT1UlNXkIyrVoaW8c4hhfI7aKNzzy0Bd9Fv9F6e9iKlTkrfN/wBEdbRIwvsvpi2gY93xTvkmd353aH0DVobQnvV34ZFuirQNeyMnYFZ8pxjqx7klqSY6I8T6KJ11qtCJ1uRIZC0cFXqVpTInNscUI0EACAFCkpsDLvpHXOnzCqSqR3mbCqwsNmB3Io3lzH9ZHmNSw3Ba4aEEEEbgixCfGVmmhbpoh+y2tyCowyQ9ulcXw3+/A8lwy87E6/zeK7PE0ltPZ/Z7zzX/AJLh7ephVIOjUzNvE/KQeS4PBYqeDxEai4PNeHFEko7ysW7XXFwvVaVWNWCnB3TV0UWrZCqQQCkaTVmBUTx5XELynaWEeFxMqXBPLyehehLeVxtUB4IAEACAImIu0A81PRWrEZDhbdwHeppOyuIQ/abUuZhkscf7yqfHTsHPrHta4f6c/quy6N0lRwUq0vibfov1kFTOdi9wvC2QxRxtFxGxrBf8oAvZYVXEzqScnxJt92sTgFClfN6DQKJSuAJoCFwRcDgzt5j1Td+PMXdZyatvP5FN62HMXcYgq296dCrF6C7jIJVGfeZZQiaKCUDLdMMLkDoq6k/iaW5y7CaM/HG62+l7eJ7lvbD2n/GqdXN9mX0f4fEhrU95GswTGIq2nZUwHsv0c370bx8THDgR/Q8VN0i2Xuy/lUlk+94Pn5Pj4+ZWpy+FltRT27J2OyTo7tZUZfxqr7L7r5Pl5P7iVqd80WC7orAgCJiEVxm5fouW6T4HrKKxEdY5Pyf4ZPRlZ2K9cGWgSACABKBXVzu14AKzSVojWd4dHd1+WnqnOLm1COrdg8TNdI6g1GMUtONYqGM1Eg4GV7S2MHvFwfMrudpzjgdnqjHkor3f7zIaUd93Nd74eQC46NVvN6Fjq0NurHdw8kyWIkxVTRwah3MqN1Jcx26jgvPM+qbvPmLZCJooiABADkasUeI1gVBPvMkQiQUCUWA4MrRxHqlUXyHbknwMTiGfDKl1bSAvp5T+107fnOwbAjf14HTsNjbS34fxsR5K/Fcn7Favhpd5I9DoquOeJk0DxJFILtcNe4g8iDcEcCFibZ2PLBy36edN6eHg/ZkMJ3yepZUlV913kfoVr7D25e2HxDz0jL2fsyOrS4omrsCuI5txZMqU41IOEtGrME7FPI2xI5LyTFYeWHrSpS+F2/fMvxd1c5VccCABKBVVB7TvEq3DuoaWWFMAFzsLuPgFq7DoKvj4t6Q7Xy0+rGVHaJj/AGd03vBrK9x1q6l5Yf8A8YzkjA+foFqbefW1lBvKK+rEpy3Vka99EeB+S56dJviTKoNmid3KN0JC9Yjg0ruX6JvVT5C76OTC7kfRNcJLgLvI4ITWmhbiJBQQA5Gp6PEaysfUuudVJKEd55GiqUbaDZldzPqUlkPUYrgckpRREooEITEM5TPlwqV81O0y0UhvPTjeHnLANu8j/a3VbO2nCvD+Pic75Z/F5+P7qZeKwlnvwPQ8Nr4qiJk9O8SRPFwRw5tcNw4cQVz22Njywct+GdN8eXg/ZlaE97J6lrR1P3XeR+i2dg7bc7YbEPPSL5+D8eT9COrT4omrryuV2IM7V+YXA9KcPuYmNVfEvqv6sWqDysRVy5OCABKBUTfE7xP6q5HRDQ6Y1YgwyreSR9i6MEfFd4ydnv7Wi6jorTyq1Xxsvchq6pHHRZnu9JTxBoAZEwWHAkXdrx1JUOMgq1WU78S0qKsXbKpp7vFUJUJrxGOlJD4Kh0IwQAIAEAcmMHcD0CRxT4C3ZwaZvJN6uPIXeYjaVvf6qSlSjmDmzLu3Kil3mba0ETRQSgcOlA4pVFscotjTqjkFIoIeqXMZe8ncpyViRRSM9DLLhkzqmlaZKaQ3qaduvjLGOBH05bdLs/aCqR/j4jO+WejXJ/uZjY7Bpf4lP1PUaCtiniZPTvD4pBdrhw5g8iDcEcLLnds7Ilgp9ZTzg/8A5fJ+zKMJ3yepcUc+YWO4XU7C2n/Lo7s3246+K4P8kFWG68hvEdh4qj0sS6im/wDuf2HUNWQFwpaBAAlArqhlpPEgqzB3gNZTe1V3/t7W8JKumafDrAfouy2BK2AqSXN/REM++jRvpvw+i5rD7Sayq/MtxnzKvGMRZTRPlmJDGC50uTc2AA4kkgLaoR69pU87kjkkrnn7+n1bI5z6dtNFGCQGTmTrnAcbDQXWzHZNJxtUbbK8qjkWeCe1dzpI2VNK+Jr3iIydrK2QgHKbtH4mm24DgdlQr7E3YuUJegzJvkelMqWnjbxWHKjOI505IeuohgIAEAKFJTAx0sgBNyoXFuTN6MW1kMuqOQSqHMlVLmMukJ3KekkSKKRy3U2FyeQ1T4wlLRA5KOpKiw953s0ep9ArcMG33ivLELgWdHg7dyNPxO+g2UzjSpIp1sU1x9Cy6mMC7W3O2a2nKxPJZuNqxqwvy4ooSqzk82YsRuweqL2C+G1DmiVl/wCFleQ0Pjb+E8QPoF0Gx8csfh5UMRm7W81z81/ZBUjZ3Rv4nlrgbdnncfCeNllYfCVdmbQTveN7ecXx9PuhXJTgOVlQHEAcLnx4J/SjFqpOFKOaV8/H+hKEbZkdcoWAJQBkqrpk6KeRj6Z74GEASxEPcDlGYOiNjob6tuugewm6MJxqLeavZ5eVn+bDU29EW1Fi0FWwvppGvyHUatc0/hexwBadNiFmVcNWwst2tG1/l6PRhdMrfaawuw57hb7GSCc35MkF/lddT0ae9hatPx+6sQ1O8jTU04e0EcQD6ri5wcXYstWMb0vc2pr6OhPwtvWSj8TYyWxsPMF2YkflXXdFsO7TrvTur7v2GatIaxzpZNBUPY2CIszxsjc90kZeX5A45gxzAAX8S3biuuFc87Gb6dQubkDvtP22GeqdGDZj3tbHHFGDc6Rx356g/eTal3Fpa2Y2WR6cHXXJtNOzLaZ2yQjYqOUIy1QjinqSGVp4i6glhlwZG6K4EhlQ08fVQSozjwInCSHgmwGGBfufFLLVnUR0ETRQSgWmHM+y0Buc17b/ABEf0WpTlGFHelkZtaSU3ctaSjIHa+faPnwWTX2s3lSXq9SnUqt5RJmQcdfFZM606jvJkFinf0ppA/qDVQZwQ3IHtvmHAm+9xstSVLGTopqm922tnpzGpK45iNO2ZkjXgEHKPDXh33t6IwU3Rg6kdYtMmcVoV3RDEus6+jfcT0h2cPjicLscx3Efpouo2jShtDAxr09VmvLin+8CpnCdmX9TO1rA99mtaxz3EfhaCSAudjS6904W1/bD9LmC6NYjPPUFzT1b3j3iRnxMjhvaKN4J0kLRbTkeWuzjsPhv4ri4rs5RaybfH0uK0425noD27gAG25N7k2vfuXN1pwovq1FPIFnmVOIdFaWRzZXR2ksBmY50ep4uymzt9iCtV7QrUKale6slZq6EWuR1gOBx0rXBt3ulcXOfJYuOWzWgkAXsFWxu0OthTnKC0t4eItm2xOmGVuH1rnAFnuznBrtiRqGnuuB6roNgYdw6yolaMt23pe/3Iaj0Q10ckc+lpnuAY90cQeBcC7o2kixWHiqVOrVkkslNr0uWs0vQjdK6BsjBUR5Y5qbM5j+Nh8THHi08lb2PjHTxToKPZfLnzI5Rccwq8YppaeBlSWRe8wl/VvF3WtcjLrsbeYXZBvIyOA0U2IQSQRNhgpGOaWyxska+ZzC1xcM47Y0Ha05arMxe06WHk6esrXsuHn+BnC3A9EZDkAGuw37hYarnoYiNftJ3L0bWyFTxwIAEAORyEbEpNyL1QxxTMs/c+Kzpas3Y6CJBSzoMHc/V3Zb8z5cFVq4mMMlmylWxkYZRzZf08DWQ2aLAX/8ALiVb33PDXfIxqk5TneQ8sEcZfpFWzOeYYSBaJ0jjoSW66N03sPmu02FsmjOl11VXfDkQzk27IylR7P6cRvdNJTxQkBzntjBedMxyzSOswdzW89V1g6McrsmNj/4SWlhfLQVDogS5xeaZ52f+aN2l9rLK2ngVWpuVNLeX1tw/A/uvwJuLVLaWvpKoRhrZz7rLJnJytf8AuyBa1s3HuCobCxVOop0LW4288mNxFNpJmvxLDhIwxybWtoSL63B0WBiKlfZ+IirWcdG9JL9+Q2NpIoIYWUAMUMT5p5y6R4Dhmc1umeWR9mxRtFhcngbArQjDFbUl2Ybkbau9kvDnf/kRtRzbO4OkEpjE0tMx0GzpqWpbVtYBu6RjWtcbccocr1To85JPeTfOzX0Td/oM6zgRMXxCWSmmrYQ+op4z1UUMDi33kNfkknfI0F2QOzANb+Ekk3AbqYXZNGiry7T0zWXyzGubbJdI18eHMq6eKRjxC+Z1NNLI8aauZnf2mm17HThcK7/EoXUtxZeCGbz0uUnSajrainmdLKJ2ujGSnp2CIbi1pHZi82PEKfdyBNJll0Mr3TUced15YzllJGVzZWCzmuZbcaa8fNef7QTwteVNRtndeRfh2lchy4qK2d8UQApYLuqKjN2HObqYWfqXX0sug2Rgt3/MTjaT0Xhz9Rj7TtwRM6JMFWXVj42hpuynDhf7FrjZ+UjTNy5eKzNvbUlGtGlSfd183w9F9/ATdvnzNWyOwsGho20PDkBwC56eLjZ7sbN6sN0cc0HdU4VJQe9F2Y9ZEaWntstnD7RjLKpk+fD+iWM+YwtMkESgdMToiMz9PSPkcQ0cdTwHiVkVqkYNuRrTrQpxvJmgoMJbHqe07mdh4BZtXEynkskZdbFzqZLJFgqxVOHM3tx3/r4qenXlCLjwYjQr32GqhSuxyVzB9N6iRlTQGJ4jMsxhMmW5aDYtG9iLl2/C67bo3iZSU6T0STQypTSaK+twtr6mlidTe7yPfKJJWmJ0TxkLndQHZu2bXF2ggZl1AWztYl9PKcRUNPQxFxFRPDTNL3ZnBhdmN3HcAAD0Uder1VKVR8E38hZLJR5l3jmCR1VM6nkvlcGgEfE0tsWuHeCB815zhsXPD1lWhqvfVFuUVKNmZXop0zxWdphiNDJ1d29ZOJBNla7JmkjY+99OIGvNelQ7cU2lz5mTJJGs6GxvmlxGGuc2SaRsAcWN6sGndE5rWsG4Af13mb8VLYY9FY0PRPoxT4bTuhgL8he6RzpHBxJLWtJJAAAysaNhshKwjd2Zb2edIYaen6ma0EJlnkpZD2YnwyTPka3NsxwzXym12kWvrYTFa5Fl0n6TRSQywULmzzyscy8fbZEHDK6SWQdkWBNm3uT5kF+QJcyGKWTqw0uyhrLAN37LbC58ko08/wChmEV1bHJnf7vS1EjpJXR6SyusGlkepyt7ABvyO6oVMHRq1lXmrtKy5L05l2nF7tloX87WVJGG0LclHCR7zIzYgG5p2O+8533iq21NoxwlK67z0Xv5L7j7X7K0NtA0MDQwBoaAABoABoAByXnk25NuWdya2ViwikuFXlGxG1Y7TRAQA3JCD4q3h8ZUo5LNchyk0RJIiFuUMTTrLsvPkSqSYMVyAMmxxhosAAO5cdOTk7shbbd2dJogIA5e+yVK4qVyI99ypkrEyVivxnCYqqMxTtzNuCNS0tcNnNcNQQrOGxVXDT6yk7MJRUlZmUd0Ilp5DJQVLYy4WvPE2oezgTHK4XAPK1l0OG6SyStWhd81l9CLqXfsshYg2SL9mxWUzwTlpiqw0RmmnG17fAL6g7b8L228BtOljU1az5Xvl+6jZwccpZ+JaxYzPRDJiAL4gBkrIxdjxs0SsGrH7a7HdZOO2BeW/Q0/0/j+ySNW2UvmRcEnbUYj1tOWGKKBzZHtcCHmZwe0ADcgsBJPNa+xqVWFN9ZlnknwS/JDj5wcko/M0uIUQc9sjJHwzsBDJIrFwBtdrmEFr26DRwIWw0UUyPW0dVUDJU1TnQn4o2xxxCQcpCztEcwHAHiEluYt+RO90YG9uxAH3rZQB+X4QE4aZs9NoPeoaWnAe17y1z22EY0cLMt8RuN9kzeV7IfuO12auWpa34nAcufonjDznF6S1XHS0s08LKkyvqI2uuA2xeXt0+yDnAjQ63WftDEfxqEqi14X8WWsOpTlu8De4HRxQRNhhYGNZsB+pO5J4krzvFValWo6lR3bL8oKGmhPVYadNdbUIauDVybFJdQSjYiasdpogIACEsZOLugGvdhw0WzhNozSakr/AEHb7HVjPUaCQDl77JUripXIj33UyViZKxylHAgBpxTlkPSGaujZKxzJWh7HCzmuFwb8PFWKMpQkqkXa3FDZJNWMrKKjD+zE33ujIt1JsZoW8oydJG9x1XXbP25Cst2t2Xz4P8fbyIuoms45oqK2qw/qZanDZm0lTG0udEPsesyHMYpYHaa2tpx24roE+JWlGEkb3DagSRRyAWzsa+3LMAbfNSopMyHtHdVwhlRTzSsiFmysZl7IvpILg23seG3emzus0PhZ5MiCtwW3WVNfXVvKGQTBt+XVhjWjzNkl4jrS4Ip24w3EcUpBBA2nhgu2NrAA4RtzPLnW0B7htfjdNT3pIW27FnqcNGxuoFzzOpUxCZ3HJjS1RqXxudBJC1j5GNuYTG4kF43MZDjrwsVkbXwEsXTW480XMJWVN5l3BLs4aggEd4Oq4SpBpuMlZo1WlJFi031CqtWKzVhUgh011jcIauDVyZFJcKCUbETVhxNEBAHTFaw3EazlVnqOOXvshK4qVyI991MlYmSscpRwIA4eUqQqRyB6KWMb5vQVsHFEpXFSKirfdx7tFYgrRLtKNomV6aYOJWRSNhEropo5HtAGeWJt88Y4m4I07ltbIxio1bVH2WvRPIrYyi5wvFZmswTF4qmMmC4DDkLXNLHMI+65h1Gll2kZKSvHQ5+UXF2ZNlpWvBDxnBBBDtiDuMuyWwh5rjvsvfnLqR7Mh+5ISCzuDrHMPHXxUbp8iVVOZoOhfRNtAHSTPa6Z4y3Hwsbocrb6m5Aue4J0Y7o2U7mkNW537th/mdoPLmnjCi6asmZRTSZxmaBcWuAwua15A0uQ0kjwTXoOjqMUGFVEcbTQVUVZA1oDWSOaSAB8LZWaW8du9ZGL2VQxGdrS5r8GjCc4913RZ9HOkbJnuhe18E7fihlGV45lv4294XI7R2XWwvalmua09eRL1kama1NCskQEAdNdbUIauDVyZFKCoJRsRNWHE0Q7jVvC8fQbIae+yrWux6VyI991KlYmSscpRwIAQlCQDYHEqaMeL0HA4pJSv5CpDU77NJ7kQV3YdFXaRTq4XiqxzGhBlYxhlnlNoom7uPMn7rRxKvYHAzxUrLJLV/vEgr11SXiN+zSmnIqamfKPeXts1ttDEZI3Gw2ubD/Lfiu3w1GNGmoR0Rz9eo5zu9TYumHC7jyGvz2CsEJXV2Kxx6SzRxflDg557gN7+AKS6FsytOPxDWKGaX87x1Q8bzEG3gEXCxVUvSqsqnPFOyCKJunWkvmDncQwWbmtztZZuN2nDDZWu+Rdw2BlWz0RKZgLpx+11U84vrH2YojY3AMbB2htuSufxO3sRLswSivm/wB9C5/AhTeeYVHQ6C+anL6STg+ncWerBoR3Krh9tYqk+095eP51HSw8Hpl5Fbiwl+zixBwuCBTYjGMr4ZD8LZ2jZrjYHh9Ojwm0KGNi4NZ8Yv8Ac/uVKlOUNfmX3R/pa03p61zIKuJ2RzXHKJLWtJGToQ7e1/kuX2lsarQqN0ouUNcuHg/yOhUTyepqWm4uNQVitWJASAdNdY3CGrg1cmxSXCglGxE1YejVvBrX0GSK+R1yonHddizFWRygcCABAHB18FNCGV3oKsjlxSSlcckImikLEZNh5qeiuJPQjxKHHMVZTQulfrbQNG73HRrR4lX8LhpYioqceP0RJVqKnFyYxgdO2gidX1+tXUaBoF3gHVlNC0/e01+ey7ijSp4emoxyS/bsyHJt70tWR8IwSt+0lZMymZNI54pizr2Rhxu4kkjtk62GgJKxa/SKnTm4wjvLne2f4FeDcu9ky0d0X6z+JqqmYfhEnUx+GWIAkeJWZW6RYqfcSj6X+/4JI4OmtSuHQVsWY01TNENTlsyQerhf1Kko9Iq6ylFPx0B4OEmRf/Tgf+/mlmH4XEMYfFrAM3mVNW21iJq0bLyLdPZ1GLu8y5jjDQGtAAAsABYAcgFkyk5O7L6SSsiXRP1tzUNRZXIqyyuTVAVjK+0qUiicB8LpI2yHezC4E/MBa+xIxeLW9wTt5lfFN9W7Gbjp2SC0rjLdrWtfJldZjRZjLgfCAd99V3SijGc2xKPr6Uk0kro+cTyXxH/Kfh8QqWL2bh8Sv8SOfPR/MkhWlE3XRTpi2pd1MrepqQL5L9mQDd0TuI7tx3ritp7HqYPtLOHPl5/kuU6qkahYxKdNdbUIauDVyfTSghWMJBpy9PcgmrEIqCXeZZQiaKCAEKkhC+b0AbcUspXHpCJooIAqKmTM4ny9FcgrKxcpxtGxmI3RzVUlTUG1Hht9/hkqLanvy3AA5kLsdj4XqqPWPWX24fkzcVU3524R+5Jw1klTJ75UiznD7CI6iCI7f8x25Pksza20HVk6NN9la+L/AAWcLQt25a8PA1kI7I8FzM3mOlqztNEBw0SoCgK0C+IgU6Y6xB5IaurCNXVizBVQonFRA2RrmPaHNcCHNIuCDwKdCcoSUouzQjSaszD13QmaIl1HICzfqZb6fyScu4rp8J0gSSjXXqvx+PkUauCvnEgZp22bUUs0ZGgcG9a3wzMvp+i3KW0sNU7s19vvYpTw846oqsSqHEt6lk3vEbwY7RPuHA+GoOvin16lCdNxqNWeuaEhGSeR7jG4kAkWJAJHIkaheXySTyNE6TQHqfj5fVXsF8Xp7kczkqlLvMmQiaKKBz2T4Rvm9BBl7rp0pXHpWETRwIAaqX5Wk/3qnwV2OhHelYwvSzHHRWgg/fyAm/8AhM2Lz38gui2Vs/8Akz3591fV8vyLjMT1UbLVmWxLEgMPpaeO7hG41FXmB7TxKD1Zv8V7uPkOa62UG4OMcsrGV1iVj0wG687eR0JbNCqMqAkAECFHOLOcO8/qtCOiL8XeKG0o4EAT6R92+GigqKzKlVWkPqMjBACtdbUI1Bq+RYwvDhf+/AqPXsy9H+8PsVJR3WdEKNpp2YgiaA/T8fL6q/gvi9PcZM4Koy7zJUACWMb5vQGxuV90rlcdFWOEg8EACAK/FZwBqbBoLj3Af2VZoQb045E9FWTkzybDJzM6Spf8Uzja/wB1jdGt+XyXpOEw8aFJQjw/WYOIqupNti45/Dy/yFWHoRR1PQ8EdmhgJ3McXzaF5xiVu1Zrxf3Ong/8NPw9jQLPK4iQUECFNWiz3eKvU32UXafdQwnkgIAkUb7OtzTKiuiGsrxuTlXKwIAEAO00lj3FNnG6GVI3RYApiakt2Xo/3h9iqIQmNNOzFHqbj5fVXcF8Xp7jJnNlU3btt6ElzmRya5b3kOihlBICABAAgQyXTKpIpal4/wAJ9vSwWvs6CeIpx8UWaq3aL8jE4bHlijHJjf0Xoa0OaepG6Qk9Q5rfieWMaOZLhom1JKMW2Opq8j1DDIMgjZ+BrW/6WgfRebVp7zlLnf6nTtbsLFsqRXBAAgCqxIdvxAVyj3S1R7pEUpMCAFabG6BGrqxaNNxfmqrVsik1Z2FSCAgAQBNpZbi3EKGcbZlepGzuSAUqakrS9H+8PsRDtPx8lcwas5J+HuMmcPKo1Zb0iVIZcU0lQiUUEACAGauSzT36J9NXkPpxvIy3SamMlJOwal0T7eIFx+i1cFNQxEJPmievHepyXgYrC5w+Jjm7ZQPMCxC9CWhzDWY7g9OamtYBrFTHO88C+xDG35318isfbOKVKg4J5yyXuX8BRcp73BHpVGO15FcRU7ptVe6T1WK4IAECFbio1ae79D/urVDRlqg8mQVOTggBUATaN9225KCos7lWqrO5IUZECABAHTHWN0jVxGrqxYNdcXCrtWZVas7EmmO/ktLAzumnnp7kNQYlKzms2WYobQPBAAgAQBX4jJqBy19VYpLK5YoRyuQ1MWDJ1HQWMyOdFNLCxxu6Nlrd+U/dHqtultytCG60m+f55lCeApylc0OFYZHTxiOJuVvqXHiXHiVlV8RUrz36juy3Tpxpq0S8w+ifcnKQLcdFRq1YWtchrVoJWuWLaA8T8lWdZcEVXXXBDgoBzPyTeuYx15HQom9/qm9bITrpDU+FRvte+nenxxM46D44mcdCO7AI+BePMf0Uixk/AkWNqeAxJ0e/C/1H1BUixvNEix/OJEmwSUbWd4Gx9Cpo4um9ciaOMpvXIiwtLH2cCL89FLK0o3RLNqcbomqArAgAQAIAkUsljY8Uycbq5FUjfNFlTcfJWsB8Xp7lSpwIzt1Sl3mWloImiggAQAhKLAU8r7knmVdSsrF6KsrHCBwJQNJh9C1gBtd1tT/RZtas5u3Aya1aU3bgTVAQAgAQAIAEACABAAgBueFrhZwBH97ck6E3F3Q6M3F3TKSrhyOI81ehLejcu0570bjKePBAAgAQBbYdLcHmLfVWcHGzl6e5SrxsxpyoT7zJ0ImiggAQBHrX2ae/RSUleRJSjeRVqyXAQAJQLWgxbKA1+oGxG48RxVWrh97OJSrYXee9Et4ahrhdpB/vkqcqcovNFGUJRdmh1MGggAQAIAEACAOZJA3VxA8TZKot6CpN6FZWY2xujO2fQevFWqeEk+9kWqeDnLvZIqoakvJLjc3urcoKCSRbnTULJaDqYRggAQAIAlUPHy+qvYL4vT3IavAfKy595ghE0UEACAK7EJLutyHzVmkrK5ZoxsrkRSE4IAEACUCxpR2Qq9TUq1O8SWzOGxPqonFPgROEXwOxVv5/JN6uI3qonQrXd3ok6qInUROZK99ja17Hh/uljRjcVUIXKl2NyniB4NCtrCUi2sHS5DMmJSnd7vLT9FIqFNcCRYemvhIznk7knxN1IkloSpJaHKUUepn2cO/RNmrojqRvEsFWKgIAEACAJVDx8vqr2C+L09yKrwJhCrSjG7yI0xLJN2PILsLI3Y8guwsjdjyC7KudozHTiVbjGO6si3BvdQ3kHIJ26uQ+7DIOQRurkF2GQcgjdXILsMg5BG6uQXZMiHZCz6i7bIZanSjsICLACLAI7YpUswWpVZByHotjdXItXYZByHojdXILsMg5D0RurkF2GQch6I3VyC7DIOQSbq5BdlnlHJVt2PIp3YZRyRux5BdhlHJG7HkF2GUckbseQXZIo2jXTl9VcwcV2suXuRVXo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45" name="AutoShape 5" descr="data:image/jpeg;base64,/9j/4AAQSkZJRgABAQAAAQABAAD/2wCEAAkGBxQTEhQUEhQUFRUUFRQWGBgWFRQUFxUXFxUWFhYVFRUYHSggGBomHRQUITEhJSkrLi4uFx8zODMsNygtLisBCgoKDg0OGxAQGy4kICQsLCwsLywsLCwsLCwsLCwsLCwtLCwsLCwsLCwsLCwsLCwsLCwsLCwsLCwsLCwtLCwsLP/AABEIAQoAvQMBEQACEQEDEQH/xAAbAAABBQEBAAAAAAAAAAAAAAAAAQMEBQYCB//EAEQQAAEDAgQCBwUFBgQFBQAAAAEAAgMEEQUSITFBUQYTImFxgZEHFDKhwSNCUmKxJDM0ctHwU4KS4RWDk6KyFiVDVGP/xAAbAQABBQEBAAAAAAAAAAAAAAAAAQIDBAUGB//EADoRAAIBAgMECAYCAAUFAQAAAAABAgMRBCExBRJBUQYTIjJhcYHBQpGhsdHwFOEjJFKy8TNicpKiFv/aAAwDAQACEQMRAD8A9HZNfYryepKak82bThunWY80zrJc2JZBmPNHWS5sLIMx5o6yXNhZDbyeZTlUlzY5JHOY8yl6yXNjrIMx5lHWS5sLIh4iDYEE8t1NRqy0uT0LXsVslUG/E8Dxdb9SrKdSWl/qTvdWpHGMRf48f/Vb/VSdViP9Mvkxu/T5r6GqwOqa6JtntduNHA8SsnFKpGo73M3E26x2LC6rb0uZAR8RktE8/ld+ikouTqLPiS0Y3qRXiY/rDzPqVtb8uZt7q5B1h5n1KN+XMN1ciTRE3JudO8qOpUla1yGtZK1iXnPM+qh6yXNleyDOeZ9UdZLmwsh2nBJ3Nh3psqsktWMm0kTsx5lV+snzZWshcx5lHWT5v5hZBnPM+qOtnzfzCyDMeZTozqSdk38wsiRTHffh9VsYG6urvh7kc0ioDyDcc1lzV2zSaTVmTYpA4KvKNitKLiztNEBACEIAZkcGglxAAFySbADmSpIpydkPuZWTpc6d5iwyndWPabOeDkgYfzSOsD5b810GD6PVqvarPdXLV/16/IrVMTGOhKHQutqNa7EDE07w0jQ0eBkdqfRa7o7L2f8A9Rq/j2n8v6K/XVZaEyn9m+GN1fC+Y85pZHE/MKCfSbB08qcG/khjhOWrJg6EYZ/9GH/u/qof/wBXC/8A0n/7f0HVPmRZ/ZxhjtWQvgdwdDLIwjv3KsQ6SYKrlVi15q6E6ua0Ih6HV9PrQYk+UD/4asCQHu6wajyAU/8AC2Xj1enu3/7cn8vyg35R1INf0zmhaYcTpX0rnENbK09bA/UffbfL6nyWRW6N1KM1OjLeXJ5P8MtYWtFVE5DkUgcA5pBBFwQbgjuKoyi4uzN9NNXR0miljTMs0d+qr1HdlSo7yHUwjABAFhDHlFlXlK7Kspbzudpo0EAKnRi5OyAVXIQUVkIP03Hy+q0MH8Xp7kdQp3blZcu8zTQrHkG4TWrrMJRTVmTopA4KCUbFWUXFnaaIQsZxaKlidNO7KxvqTwa0cXHkp8NhqmIqKnTV2xspJK7M3Q9H6jFCJsQzU9Ho6KlaS2SUcHTngONu/ha57SjhcJsml1tV3lz4t8or98WUp1ZTdkb2liZEwRQsbFG0WDWANA9FzmP6QYjEXjT7EfDV+b/AsaSWoqwCUEACABACpYycXdPMQWbLIwxzMbIxws5rgHAjvB3XS7P6SVqVoYjtR5/Evz6/MilSTzR57jvQiajvPhd5ISS6SkcSbczAd7/l/XZdRUw+G2jSVSDvya18n+GPoYqpRduA3gWJx1TA+MnezmnRzCN2uHArlcVh54aTjP8A5N2FeM4b8TQrNK4IAk0kXH0UdSXAhqy4EpQkIIAVOjFydkAquwgoqyEBOAfpuPl9VdwfxenuR1CnduVly7zNNCJop0x5BuENXElFNZkior2RxulkcGsY0ucTwAUcKM5zUIq7ehVmtzUz3RfC3YhI3EaxpEDCfc6d2oI4VEg4uPAHb0Xb0qdDY+FdSecn82+S8F/ZnTnKpKyN1I8k3K4fGY2ri6rqVX5ckuSJYxUVZCxQl23qpcDszEYyVqSy4t6L98BJTUdSZHQjib/Jdbhei+Hgr1pOT+S/P1K8qz4Dwp2j7oWvT2TgqfdpR9Vf73GOpLmNVMjW6AC/hssva+NwmCjuQpxc3wssvF/jiPpxlLjkV5K4Gc3OTk9WWkrCJgoJQO4pC06LQ2ftKrgqm/DTiuD/AHmMnBSWZienPRx0LzidA3ttF6mEDSeMaueBweBfbffx7+cKG08MpR0enNP91RHSqypSsO4ViLKiJksRux4uOY5g8iDouIr0J0ajpz1RrwkpK6J0TLmygk7K4SlZXLABV27lYEggqdGLk7IBVchBRVhATwBAD9Nx8vqruD+L09yOoU5Op8Vm1IuMmmai0EUYAgDM19McRr46EH9nhtNVkHcaGOLzNtO+/BdXsDBpReJn6eXFmbjavwI9JeRoGgBrQA0DQADQADgua2xtB4zEOS7qyj5c/Ugpw3UOU0GY9wUmxtkvHVLyygtfHwQlSpuos2tA0C9HpUoUoKEFZLgVG7iqQQYqp8o7ysXbO1o4KnaOc3p4eL9uZJTp7zKwm683qVJVJOc3dvUuJWEUYoIAEACAHqeSxsdjut7YW0nhK+5LuSyfg+D/AD4EVSG8jzWsoP8AhuJdU0EUteXPjHCKcavYOQPAd45Lp9u4NVKXXR1j9V/RJg61nus2FPHYd5XDTldlqcrscTBgqdGLk7IBVdhBRVkICcAIAEqTeSAfpRv5fVamCwzs2/D3GVOBl2ykHe3I/Q9yoytPsyNxwuiRHUcHaFVJ0nFkUqds1oLW1IijfI74WNc4+DQT9ElKm6k1Bat2+ZFKVk2N+y6gLKJ1TIPtq95mceOS56tvhlJI/nXWbbrrB4BUYay7K8lr++JhpudS7NYxtyAOK4XD4eeIqxpQ1bsTt2Vy2iYGiwXq2EwsMLRjShovrzfqUZScndnasjTl7rAk8FFXrRo05VJ6JX+QqV3YqZX5iSV5RjMVPFVpVZ6v6LgvQvRjuqxwqo4EACABAAgBhktnlp8R6bKVxvG4hWe0LC3VOHSdXpNBaeI7kPiIdp4tDh5r0TY2JWMwSU82uy/3yK0luTyG8BxIVNPFO3aRjXW5H7w8jdcPiqDoVpU3wZfi7q5PUMYuTshRVdhBRVhATgBABdTU6Mp+QqQAK9TpRihdB6nO/l9VcoO9xk0ZJ+58Vhy1ZvLQ6BvofI/Q9ycmpKzEatmig6cVLhTCAHWoligHPtu1t5A+q0Nk4dTxabXdu/b3KO0HGNK645HqpgEbWRt0bGxrRbTQCw08lW6U1t7Exp/6Y/f9RjUVlck4czUnlorHRXCqU513wyXm9fp9xteXAnrtysCAIuIPs23MrmelGIdPCqmvif0Wf3sTUFeVyuXAFsEgAgAQAIAEAVtYbPPdb9ArVPujWXNA8O31Dhtw8Pmui6LVtzETovir/L/kirLK5517OGmNlXSnalq5mN/kJzN+p80dIaFsUpL4l9sieg7xNgsqEFFWRKCeAJ0YuTshRLq5ToKObzFsACspcXoK2BKG7gh6m4+X1VjDcfQZUMm/c+KxJas3Y6CJo4qMYa19XhjHX/jI3A97CHAHu0K6DYLvUl5L7mRtRWgvM9SqfiK5zb7vtCp6f7UZ1LuInUA7HiSuu6NU1HApri2/b2K9Z9okLfIgQBAxHcea4npa3v0l4P2LNDiQ1x5YBAAgAQAIAEAVVSbuPirkFaKGlnhB+Hz+q0thu20qfr/tYyp3GYzo+LYliwG3XxH1iF1vdIO/DyY7D6GnXOlgS6sU8O3nLIVIRXIxUVZDjoBPS4sGxCUN3BIRIKSqWI66HgpKNWCbuyGpJGekYCTcLDlJqTNaMmlkMOp+RSqfMkVXmZzpGTHVYZIdhXQtJ/nNv0B9F0GwJJ1ZJcvcz9pyTpp+J6xUjtH++CxdvR/z9RS42afovpczaXdRMofg8CV1XR2X+RjHim0/nf3IK3eJC3SIEAQsRGx8Vx3Syn2adTzXuWKD1RBXFFkEACABAAgAJSgUxN1dGFxg7dvNaWwoOW0oPkm//lr3G1e4YbodN1lXik3B1YWDv6sZfot3bkZTqwiuXuPw67Jq7rMp0Yw8y0kIphRQEqXERjjYnO2GnyUc6sVqxrko6j8dFzPoq8sT/pRG63IkshaNgq8qkpasic29R1qfReoxmPduVVl3mby0ETRTP9O6Uvo3ub8ULmTt8Yzc/LMtTZFbqsVHxy+f9lbFQ3qT8D0WlrWzwwzs1bNGx4/zAH6qXpVQtVhWXFW+X/JkUXqiww5+481P0VxXfoP/AMl9n7Da8eJNXZFcEAMVjLtPdqsbb2G6/BT5x7Xy1+lySk7SKteZl0EgAgAQAIAaq3WYfT1UlNXkIyrVoaW8c4hhfI7aKNzzy0Bd9Fv9F6e9iKlTkrfN/wBEdbRIwvsvpi2gY93xTvkmd353aH0DVobQnvV34ZFuirQNeyMnYFZ8pxjqx7klqSY6I8T6KJ11qtCJ1uRIZC0cFXqVpTInNscUI0EACAFCkpsDLvpHXOnzCqSqR3mbCqwsNmB3Io3lzH9ZHmNSw3Ba4aEEEEbgixCfGVmmhbpoh+y2tyCowyQ9ulcXw3+/A8lwy87E6/zeK7PE0ltPZ/Z7zzX/AJLh7ephVIOjUzNvE/KQeS4PBYqeDxEai4PNeHFEko7ysW7XXFwvVaVWNWCnB3TV0UWrZCqQQCkaTVmBUTx5XELynaWEeFxMqXBPLyehehLeVxtUB4IAEACAImIu0A81PRWrEZDhbdwHeppOyuIQ/abUuZhkscf7yqfHTsHPrHta4f6c/quy6N0lRwUq0vibfov1kFTOdi9wvC2QxRxtFxGxrBf8oAvZYVXEzqScnxJt92sTgFClfN6DQKJSuAJoCFwRcDgzt5j1Td+PMXdZyatvP5FN62HMXcYgq296dCrF6C7jIJVGfeZZQiaKCUDLdMMLkDoq6k/iaW5y7CaM/HG62+l7eJ7lvbD2n/GqdXN9mX0f4fEhrU95GswTGIq2nZUwHsv0c370bx8THDgR/Q8VN0i2Xuy/lUlk+94Pn5Pj4+ZWpy+FltRT27J2OyTo7tZUZfxqr7L7r5Pl5P7iVqd80WC7orAgCJiEVxm5fouW6T4HrKKxEdY5Pyf4ZPRlZ2K9cGWgSACABKBXVzu14AKzSVojWd4dHd1+WnqnOLm1COrdg8TNdI6g1GMUtONYqGM1Eg4GV7S2MHvFwfMrudpzjgdnqjHkor3f7zIaUd93Nd74eQC46NVvN6Fjq0NurHdw8kyWIkxVTRwah3MqN1Jcx26jgvPM+qbvPmLZCJooiABADkasUeI1gVBPvMkQiQUCUWA4MrRxHqlUXyHbknwMTiGfDKl1bSAvp5T+107fnOwbAjf14HTsNjbS34fxsR5K/Fcn7Favhpd5I9DoquOeJk0DxJFILtcNe4g8iDcEcCFibZ2PLBy36edN6eHg/ZkMJ3yepZUlV913kfoVr7D25e2HxDz0jL2fsyOrS4omrsCuI5txZMqU41IOEtGrME7FPI2xI5LyTFYeWHrSpS+F2/fMvxd1c5VccCABKBVVB7TvEq3DuoaWWFMAFzsLuPgFq7DoKvj4t6Q7Xy0+rGVHaJj/AGd03vBrK9x1q6l5Yf8A8YzkjA+foFqbefW1lBvKK+rEpy3Vka99EeB+S56dJviTKoNmid3KN0JC9Yjg0ruX6JvVT5C76OTC7kfRNcJLgLvI4ITWmhbiJBQQA5Gp6PEaysfUuudVJKEd55GiqUbaDZldzPqUlkPUYrgckpRREooEITEM5TPlwqV81O0y0UhvPTjeHnLANu8j/a3VbO2nCvD+Pic75Z/F5+P7qZeKwlnvwPQ8Nr4qiJk9O8SRPFwRw5tcNw4cQVz22Njywct+GdN8eXg/ZlaE97J6lrR1P3XeR+i2dg7bc7YbEPPSL5+D8eT9COrT4omrryuV2IM7V+YXA9KcPuYmNVfEvqv6sWqDysRVy5OCABKBUTfE7xP6q5HRDQ6Y1YgwyreSR9i6MEfFd4ydnv7Wi6jorTyq1Xxsvchq6pHHRZnu9JTxBoAZEwWHAkXdrx1JUOMgq1WU78S0qKsXbKpp7vFUJUJrxGOlJD4Kh0IwQAIAEAcmMHcD0CRxT4C3ZwaZvJN6uPIXeYjaVvf6qSlSjmDmzLu3Kil3mba0ETRQSgcOlA4pVFscotjTqjkFIoIeqXMZe8ncpyViRRSM9DLLhkzqmlaZKaQ3qaduvjLGOBH05bdLs/aCqR/j4jO+WejXJ/uZjY7Bpf4lP1PUaCtiniZPTvD4pBdrhw5g8iDcEcLLnds7Ilgp9ZTzg/8A5fJ+zKMJ3yepcUc+YWO4XU7C2n/Lo7s3246+K4P8kFWG68hvEdh4qj0sS6im/wDuf2HUNWQFwpaBAAlArqhlpPEgqzB3gNZTe1V3/t7W8JKumafDrAfouy2BK2AqSXN/REM++jRvpvw+i5rD7Sayq/MtxnzKvGMRZTRPlmJDGC50uTc2AA4kkgLaoR69pU87kjkkrnn7+n1bI5z6dtNFGCQGTmTrnAcbDQXWzHZNJxtUbbK8qjkWeCe1dzpI2VNK+Jr3iIydrK2QgHKbtH4mm24DgdlQr7E3YuUJegzJvkelMqWnjbxWHKjOI505IeuohgIAEAKFJTAx0sgBNyoXFuTN6MW1kMuqOQSqHMlVLmMukJ3KekkSKKRy3U2FyeQ1T4wlLRA5KOpKiw953s0ep9ArcMG33ivLELgWdHg7dyNPxO+g2UzjSpIp1sU1x9Cy6mMC7W3O2a2nKxPJZuNqxqwvy4ooSqzk82YsRuweqL2C+G1DmiVl/wCFleQ0Pjb+E8QPoF0Gx8csfh5UMRm7W81z81/ZBUjZ3Rv4nlrgbdnncfCeNllYfCVdmbQTveN7ecXx9PuhXJTgOVlQHEAcLnx4J/SjFqpOFKOaV8/H+hKEbZkdcoWAJQBkqrpk6KeRj6Z74GEASxEPcDlGYOiNjob6tuugewm6MJxqLeavZ5eVn+bDU29EW1Fi0FWwvppGvyHUatc0/hexwBadNiFmVcNWwst2tG1/l6PRhdMrfaawuw57hb7GSCc35MkF/lddT0ae9hatPx+6sQ1O8jTU04e0EcQD6ri5wcXYstWMb0vc2pr6OhPwtvWSj8TYyWxsPMF2YkflXXdFsO7TrvTur7v2GatIaxzpZNBUPY2CIszxsjc90kZeX5A45gxzAAX8S3biuuFc87Gb6dQubkDvtP22GeqdGDZj3tbHHFGDc6Rx356g/eTal3Fpa2Y2WR6cHXXJtNOzLaZ2yQjYqOUIy1QjinqSGVp4i6glhlwZG6K4EhlQ08fVQSozjwInCSHgmwGGBfufFLLVnUR0ETRQSgWmHM+y0Buc17b/ABEf0WpTlGFHelkZtaSU3ctaSjIHa+faPnwWTX2s3lSXq9SnUqt5RJmQcdfFZM606jvJkFinf0ppA/qDVQZwQ3IHtvmHAm+9xstSVLGTopqm922tnpzGpK45iNO2ZkjXgEHKPDXh33t6IwU3Rg6kdYtMmcVoV3RDEus6+jfcT0h2cPjicLscx3Efpouo2jShtDAxr09VmvLin+8CpnCdmX9TO1rA99mtaxz3EfhaCSAudjS6904W1/bD9LmC6NYjPPUFzT1b3j3iRnxMjhvaKN4J0kLRbTkeWuzjsPhv4ri4rs5RaybfH0uK0425noD27gAG25N7k2vfuXN1pwovq1FPIFnmVOIdFaWRzZXR2ksBmY50ep4uymzt9iCtV7QrUKale6slZq6EWuR1gOBx0rXBt3ulcXOfJYuOWzWgkAXsFWxu0OthTnKC0t4eItm2xOmGVuH1rnAFnuznBrtiRqGnuuB6roNgYdw6yolaMt23pe/3Iaj0Q10ckc+lpnuAY90cQeBcC7o2kixWHiqVOrVkkslNr0uWs0vQjdK6BsjBUR5Y5qbM5j+Nh8THHi08lb2PjHTxToKPZfLnzI5Rccwq8YppaeBlSWRe8wl/VvF3WtcjLrsbeYXZBvIyOA0U2IQSQRNhgpGOaWyxska+ZzC1xcM47Y0Ha05arMxe06WHk6esrXsuHn+BnC3A9EZDkAGuw37hYarnoYiNftJ3L0bWyFTxwIAEAORyEbEpNyL1QxxTMs/c+Kzpas3Y6CJBSzoMHc/V3Zb8z5cFVq4mMMlmylWxkYZRzZf08DWQ2aLAX/8ALiVb33PDXfIxqk5TneQ8sEcZfpFWzOeYYSBaJ0jjoSW66N03sPmu02FsmjOl11VXfDkQzk27IylR7P6cRvdNJTxQkBzntjBedMxyzSOswdzW89V1g6McrsmNj/4SWlhfLQVDogS5xeaZ52f+aN2l9rLK2ngVWpuVNLeX1tw/A/uvwJuLVLaWvpKoRhrZz7rLJnJytf8AuyBa1s3HuCobCxVOop0LW4288mNxFNpJmvxLDhIwxybWtoSL63B0WBiKlfZ+IirWcdG9JL9+Q2NpIoIYWUAMUMT5p5y6R4Dhmc1umeWR9mxRtFhcngbArQjDFbUl2Ybkbau9kvDnf/kRtRzbO4OkEpjE0tMx0GzpqWpbVtYBu6RjWtcbccocr1To85JPeTfOzX0Td/oM6zgRMXxCWSmmrYQ+op4z1UUMDi33kNfkknfI0F2QOzANb+Ekk3AbqYXZNGiry7T0zWXyzGubbJdI18eHMq6eKRjxC+Z1NNLI8aauZnf2mm17HThcK7/EoXUtxZeCGbz0uUnSajrainmdLKJ2ujGSnp2CIbi1pHZi82PEKfdyBNJll0Mr3TUced15YzllJGVzZWCzmuZbcaa8fNef7QTwteVNRtndeRfh2lchy4qK2d8UQApYLuqKjN2HObqYWfqXX0sug2Rgt3/MTjaT0Xhz9Rj7TtwRM6JMFWXVj42hpuynDhf7FrjZ+UjTNy5eKzNvbUlGtGlSfd183w9F9/ATdvnzNWyOwsGho20PDkBwC56eLjZ7sbN6sN0cc0HdU4VJQe9F2Y9ZEaWntstnD7RjLKpk+fD+iWM+YwtMkESgdMToiMz9PSPkcQ0cdTwHiVkVqkYNuRrTrQpxvJmgoMJbHqe07mdh4BZtXEynkskZdbFzqZLJFgqxVOHM3tx3/r4qenXlCLjwYjQr32GqhSuxyVzB9N6iRlTQGJ4jMsxhMmW5aDYtG9iLl2/C67bo3iZSU6T0STQypTSaK+twtr6mlidTe7yPfKJJWmJ0TxkLndQHZu2bXF2ggZl1AWztYl9PKcRUNPQxFxFRPDTNL3ZnBhdmN3HcAAD0Uder1VKVR8E38hZLJR5l3jmCR1VM6nkvlcGgEfE0tsWuHeCB815zhsXPD1lWhqvfVFuUVKNmZXop0zxWdphiNDJ1d29ZOJBNla7JmkjY+99OIGvNelQ7cU2lz5mTJJGs6GxvmlxGGuc2SaRsAcWN6sGndE5rWsG4Af13mb8VLYY9FY0PRPoxT4bTuhgL8he6RzpHBxJLWtJJAAAysaNhshKwjd2Zb2edIYaen6ma0EJlnkpZD2YnwyTPka3NsxwzXym12kWvrYTFa5Fl0n6TRSQywULmzzyscy8fbZEHDK6SWQdkWBNm3uT5kF+QJcyGKWTqw0uyhrLAN37LbC58ko08/wChmEV1bHJnf7vS1EjpJXR6SyusGlkepyt7ABvyO6oVMHRq1lXmrtKy5L05l2nF7tloX87WVJGG0LclHCR7zIzYgG5p2O+8533iq21NoxwlK67z0Xv5L7j7X7K0NtA0MDQwBoaAABoABoAByXnk25NuWdya2ViwikuFXlGxG1Y7TRAQA3JCD4q3h8ZUo5LNchyk0RJIiFuUMTTrLsvPkSqSYMVyAMmxxhosAAO5cdOTk7shbbd2dJogIA5e+yVK4qVyI99ypkrEyVivxnCYqqMxTtzNuCNS0tcNnNcNQQrOGxVXDT6yk7MJRUlZmUd0Ilp5DJQVLYy4WvPE2oezgTHK4XAPK1l0OG6SyStWhd81l9CLqXfsshYg2SL9mxWUzwTlpiqw0RmmnG17fAL6g7b8L228BtOljU1az5Xvl+6jZwccpZ+JaxYzPRDJiAL4gBkrIxdjxs0SsGrH7a7HdZOO2BeW/Q0/0/j+ySNW2UvmRcEnbUYj1tOWGKKBzZHtcCHmZwe0ADcgsBJPNa+xqVWFN9ZlnknwS/JDj5wcko/M0uIUQc9sjJHwzsBDJIrFwBtdrmEFr26DRwIWw0UUyPW0dVUDJU1TnQn4o2xxxCQcpCztEcwHAHiEluYt+RO90YG9uxAH3rZQB+X4QE4aZs9NoPeoaWnAe17y1z22EY0cLMt8RuN9kzeV7IfuO12auWpa34nAcufonjDznF6S1XHS0s08LKkyvqI2uuA2xeXt0+yDnAjQ63WftDEfxqEqi14X8WWsOpTlu8De4HRxQRNhhYGNZsB+pO5J4krzvFValWo6lR3bL8oKGmhPVYadNdbUIauDVybFJdQSjYiasdpogIACEsZOLugGvdhw0WzhNozSakr/AEHb7HVjPUaCQDl77JUripXIj33UyViZKxylHAgBpxTlkPSGaujZKxzJWh7HCzmuFwb8PFWKMpQkqkXa3FDZJNWMrKKjD+zE33ujIt1JsZoW8oydJG9x1XXbP25Cst2t2Xz4P8fbyIuoms45oqK2qw/qZanDZm0lTG0udEPsesyHMYpYHaa2tpx24roE+JWlGEkb3DagSRRyAWzsa+3LMAbfNSopMyHtHdVwhlRTzSsiFmysZl7IvpILg23seG3emzus0PhZ5MiCtwW3WVNfXVvKGQTBt+XVhjWjzNkl4jrS4Ip24w3EcUpBBA2nhgu2NrAA4RtzPLnW0B7htfjdNT3pIW27FnqcNGxuoFzzOpUxCZ3HJjS1RqXxudBJC1j5GNuYTG4kF43MZDjrwsVkbXwEsXTW480XMJWVN5l3BLs4aggEd4Oq4SpBpuMlZo1WlJFi031CqtWKzVhUgh011jcIauDVyZFJcKCUbETVhxNEBAHTFaw3EazlVnqOOXvshK4qVyI991MlYmSscpRwIA4eUqQqRyB6KWMb5vQVsHFEpXFSKirfdx7tFYgrRLtKNomV6aYOJWRSNhEropo5HtAGeWJt88Y4m4I07ltbIxio1bVH2WvRPIrYyi5wvFZmswTF4qmMmC4DDkLXNLHMI+65h1Gll2kZKSvHQ5+UXF2ZNlpWvBDxnBBBDtiDuMuyWwh5rjvsvfnLqR7Mh+5ISCzuDrHMPHXxUbp8iVVOZoOhfRNtAHSTPa6Z4y3Hwsbocrb6m5Aue4J0Y7o2U7mkNW537th/mdoPLmnjCi6asmZRTSZxmaBcWuAwua15A0uQ0kjwTXoOjqMUGFVEcbTQVUVZA1oDWSOaSAB8LZWaW8du9ZGL2VQxGdrS5r8GjCc4913RZ9HOkbJnuhe18E7fihlGV45lv4294XI7R2XWwvalmua09eRL1kama1NCskQEAdNdbUIauDVyZFKCoJRsRNWHE0Q7jVvC8fQbIae+yrWux6VyI991KlYmSscpRwIAQlCQDYHEqaMeL0HA4pJSv5CpDU77NJ7kQV3YdFXaRTq4XiqxzGhBlYxhlnlNoom7uPMn7rRxKvYHAzxUrLJLV/vEgr11SXiN+zSmnIqamfKPeXts1ttDEZI3Gw2ubD/Lfiu3w1GNGmoR0Rz9eo5zu9TYumHC7jyGvz2CsEJXV2Kxx6SzRxflDg557gN7+AKS6FsytOPxDWKGaX87x1Q8bzEG3gEXCxVUvSqsqnPFOyCKJunWkvmDncQwWbmtztZZuN2nDDZWu+Rdw2BlWz0RKZgLpx+11U84vrH2YojY3AMbB2htuSufxO3sRLswSivm/wB9C5/AhTeeYVHQ6C+anL6STg+ncWerBoR3Krh9tYqk+095eP51HSw8Hpl5Fbiwl+zixBwuCBTYjGMr4ZD8LZ2jZrjYHh9Ojwm0KGNi4NZ8Yv8Ac/uVKlOUNfmX3R/pa03p61zIKuJ2RzXHKJLWtJGToQ7e1/kuX2lsarQqN0ouUNcuHg/yOhUTyepqWm4uNQVitWJASAdNdY3CGrg1cmxSXCglGxE1YejVvBrX0GSK+R1yonHddizFWRygcCABAHB18FNCGV3oKsjlxSSlcckImikLEZNh5qeiuJPQjxKHHMVZTQulfrbQNG73HRrR4lX8LhpYioqceP0RJVqKnFyYxgdO2gidX1+tXUaBoF3gHVlNC0/e01+ey7ijSp4emoxyS/bsyHJt70tWR8IwSt+0lZMymZNI54pizr2Rhxu4kkjtk62GgJKxa/SKnTm4wjvLne2f4FeDcu9ky0d0X6z+JqqmYfhEnUx+GWIAkeJWZW6RYqfcSj6X+/4JI4OmtSuHQVsWY01TNENTlsyQerhf1Kko9Iq6ylFPx0B4OEmRf/Tgf+/mlmH4XEMYfFrAM3mVNW21iJq0bLyLdPZ1GLu8y5jjDQGtAAAsABYAcgFkyk5O7L6SSsiXRP1tzUNRZXIqyyuTVAVjK+0qUiicB8LpI2yHezC4E/MBa+xIxeLW9wTt5lfFN9W7Gbjp2SC0rjLdrWtfJldZjRZjLgfCAd99V3SijGc2xKPr6Uk0kro+cTyXxH/Kfh8QqWL2bh8Sv8SOfPR/MkhWlE3XRTpi2pd1MrepqQL5L9mQDd0TuI7tx3ritp7HqYPtLOHPl5/kuU6qkahYxKdNdbUIauDVyfTSghWMJBpy9PcgmrEIqCXeZZQiaKCAEKkhC+b0AbcUspXHpCJooIAqKmTM4ny9FcgrKxcpxtGxmI3RzVUlTUG1Hht9/hkqLanvy3AA5kLsdj4XqqPWPWX24fkzcVU3524R+5Jw1klTJ75UiznD7CI6iCI7f8x25Pksza20HVk6NN9la+L/AAWcLQt25a8PA1kI7I8FzM3mOlqztNEBw0SoCgK0C+IgU6Y6xB5IaurCNXVizBVQonFRA2RrmPaHNcCHNIuCDwKdCcoSUouzQjSaszD13QmaIl1HICzfqZb6fyScu4rp8J0gSSjXXqvx+PkUauCvnEgZp22bUUs0ZGgcG9a3wzMvp+i3KW0sNU7s19vvYpTw846oqsSqHEt6lk3vEbwY7RPuHA+GoOvin16lCdNxqNWeuaEhGSeR7jG4kAkWJAJHIkaheXySTyNE6TQHqfj5fVXsF8Xp7kczkqlLvMmQiaKKBz2T4Rvm9BBl7rp0pXHpWETRwIAaqX5Wk/3qnwV2OhHelYwvSzHHRWgg/fyAm/8AhM2Lz38gui2Vs/8Akz3591fV8vyLjMT1UbLVmWxLEgMPpaeO7hG41FXmB7TxKD1Zv8V7uPkOa62UG4OMcsrGV1iVj0wG687eR0JbNCqMqAkAECFHOLOcO8/qtCOiL8XeKG0o4EAT6R92+GigqKzKlVWkPqMjBACtdbUI1Bq+RYwvDhf+/AqPXsy9H+8PsVJR3WdEKNpp2YgiaA/T8fL6q/gvi9PcZM4Koy7zJUACWMb5vQGxuV90rlcdFWOEg8EACAK/FZwBqbBoLj3Af2VZoQb045E9FWTkzybDJzM6Spf8Uzja/wB1jdGt+XyXpOEw8aFJQjw/WYOIqupNti45/Dy/yFWHoRR1PQ8EdmhgJ3McXzaF5xiVu1Zrxf3Ong/8NPw9jQLPK4iQUECFNWiz3eKvU32UXafdQwnkgIAkUb7OtzTKiuiGsrxuTlXKwIAEAO00lj3FNnG6GVI3RYApiakt2Xo/3h9iqIQmNNOzFHqbj5fVXcF8Xp7jJnNlU3btt6ElzmRya5b3kOihlBICABAAgQyXTKpIpal4/wAJ9vSwWvs6CeIpx8UWaq3aL8jE4bHlijHJjf0Xoa0OaepG6Qk9Q5rfieWMaOZLhom1JKMW2Opq8j1DDIMgjZ+BrW/6WgfRebVp7zlLnf6nTtbsLFsqRXBAAgCqxIdvxAVyj3S1R7pEUpMCAFabG6BGrqxaNNxfmqrVsik1Z2FSCAgAQBNpZbi3EKGcbZlepGzuSAUqakrS9H+8PsRDtPx8lcwas5J+HuMmcPKo1Zb0iVIZcU0lQiUUEACAGauSzT36J9NXkPpxvIy3SamMlJOwal0T7eIFx+i1cFNQxEJPmievHepyXgYrC5w+Jjm7ZQPMCxC9CWhzDWY7g9OamtYBrFTHO88C+xDG35318isfbOKVKg4J5yyXuX8BRcp73BHpVGO15FcRU7ptVe6T1WK4IAECFbio1ae79D/urVDRlqg8mQVOTggBUATaN9225KCos7lWqrO5IUZECABAHTHWN0jVxGrqxYNdcXCrtWZVas7EmmO/ktLAzumnnp7kNQYlKzms2WYobQPBAAgAQBX4jJqBy19VYpLK5YoRyuQ1MWDJ1HQWMyOdFNLCxxu6Nlrd+U/dHqtultytCG60m+f55lCeApylc0OFYZHTxiOJuVvqXHiXHiVlV8RUrz36juy3Tpxpq0S8w+ifcnKQLcdFRq1YWtchrVoJWuWLaA8T8lWdZcEVXXXBDgoBzPyTeuYx15HQom9/qm9bITrpDU+FRvte+nenxxM46D44mcdCO7AI+BePMf0Uixk/AkWNqeAxJ0e/C/1H1BUixvNEix/OJEmwSUbWd4Gx9Cpo4um9ciaOMpvXIiwtLH2cCL89FLK0o3RLNqcbomqArAgAQAIAkUsljY8Uycbq5FUjfNFlTcfJWsB8Xp7lSpwIzt1Sl3mWloImiggAQAhKLAU8r7knmVdSsrF6KsrHCBwJQNJh9C1gBtd1tT/RZtas5u3Aya1aU3bgTVAQAgAQAIAEACABAAgBueFrhZwBH97ck6E3F3Q6M3F3TKSrhyOI81ehLejcu0570bjKePBAAgAQBbYdLcHmLfVWcHGzl6e5SrxsxpyoT7zJ0ImiggAQBHrX2ae/RSUleRJSjeRVqyXAQAJQLWgxbKA1+oGxG48RxVWrh97OJSrYXee9Et4ahrhdpB/vkqcqcovNFGUJRdmh1MGggAQAIAEACAOZJA3VxA8TZKot6CpN6FZWY2xujO2fQevFWqeEk+9kWqeDnLvZIqoakvJLjc3urcoKCSRbnTULJaDqYRggAQAIAlUPHy+qvYL4vT3IavAfKy595ghE0UEACAK7EJLutyHzVmkrK5ZoxsrkRSE4IAEACUCxpR2Qq9TUq1O8SWzOGxPqonFPgROEXwOxVv5/JN6uI3qonQrXd3ok6qInUROZK99ja17Hh/uljRjcVUIXKl2NyniB4NCtrCUi2sHS5DMmJSnd7vLT9FIqFNcCRYemvhIznk7knxN1IkloSpJaHKUUepn2cO/RNmrojqRvEsFWKgIAEACAJVDx8vqr2C+L09yKrwJhCrSjG7yI0xLJN2PILsLI3Y8guwsjdjyC7KudozHTiVbjGO6si3BvdQ3kHIJ26uQ+7DIOQRurkF2GQcgjdXILsMg5BG6uQXZMiHZCz6i7bIZanSjsICLACLAI7YpUswWpVZByHotjdXItXYZByHojdXILsMg5D0RurkF2GQch6I3VyC7DIOQSbq5BdlnlHJVt2PIp3YZRyRux5BdhlHJG7HkF2GUckbseQXZIo2jXTl9VcwcV2suXuRVXo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47" name="AutoShape 7" descr="data:image/jpeg;base64,/9j/4AAQSkZJRgABAQAAAQABAAD/2wCEAAkGBxQTEhQUEhQUFRUUFRQWGBgWFRQUFxUXFxUWFhYVFRUYHSggGBomHRQUITEhJSkrLi4uFx8zODMsNygtLisBCgoKDg0OGxAQGy4kICQsLCwsLywsLCwsLCwsLCwsLCwtLCwsLCwsLCwsLCwsLCwsLCwsLCwsLCwsLCwtLCwsLP/AABEIAQoAvQMBEQACEQEDEQH/xAAbAAABBQEBAAAAAAAAAAAAAAAAAQMEBQYCB//EAEQQAAEDAgQCBwUFBgQFBQAAAAEAAgMEEQUSITFBUQYTImFxgZEHFDKhwSNCUmKxJDM0ctHwU4KS4RWDk6KyFiVDVGP/xAAbAQABBQEBAAAAAAAAAAAAAAAAAQIDBAUGB//EADoRAAIBAgMECAYCAAUFAQAAAAABAgMRBCExBRJBUQYTIjJhcYHBQpGhsdHwFOEjJFKy8TNicpKiFv/aAAwDAQACEQMRAD8A9HZNfYryepKak82bThunWY80zrJc2JZBmPNHWS5sLIMx5o6yXNhZDbyeZTlUlzY5JHOY8yl6yXNjrIMx5lHWS5sLIh4iDYEE8t1NRqy0uT0LXsVslUG/E8Dxdb9SrKdSWl/qTvdWpHGMRf48f/Vb/VSdViP9Mvkxu/T5r6GqwOqa6JtntduNHA8SsnFKpGo73M3E26x2LC6rb0uZAR8RktE8/ld+ikouTqLPiS0Y3qRXiY/rDzPqVtb8uZt7q5B1h5n1KN+XMN1ciTRE3JudO8qOpUla1yGtZK1iXnPM+qh6yXNleyDOeZ9UdZLmwsh2nBJ3Nh3psqsktWMm0kTsx5lV+snzZWshcx5lHWT5v5hZBnPM+qOtnzfzCyDMeZTozqSdk38wsiRTHffh9VsYG6urvh7kc0ioDyDcc1lzV2zSaTVmTYpA4KvKNitKLiztNEBACEIAZkcGglxAAFySbADmSpIpydkPuZWTpc6d5iwyndWPabOeDkgYfzSOsD5b810GD6PVqvarPdXLV/16/IrVMTGOhKHQutqNa7EDE07w0jQ0eBkdqfRa7o7L2f8A9Rq/j2n8v6K/XVZaEyn9m+GN1fC+Y85pZHE/MKCfSbB08qcG/khjhOWrJg6EYZ/9GH/u/qof/wBXC/8A0n/7f0HVPmRZ/ZxhjtWQvgdwdDLIwjv3KsQ6SYKrlVi15q6E6ua0Ih6HV9PrQYk+UD/4asCQHu6wajyAU/8AC2Xj1enu3/7cn8vyg35R1INf0zmhaYcTpX0rnENbK09bA/UffbfL6nyWRW6N1KM1OjLeXJ5P8MtYWtFVE5DkUgcA5pBBFwQbgjuKoyi4uzN9NNXR0miljTMs0d+qr1HdlSo7yHUwjABAFhDHlFlXlK7Kspbzudpo0EAKnRi5OyAVXIQUVkIP03Hy+q0MH8Xp7kdQp3blZcu8zTQrHkG4TWrrMJRTVmTopA4KCUbFWUXFnaaIQsZxaKlidNO7KxvqTwa0cXHkp8NhqmIqKnTV2xspJK7M3Q9H6jFCJsQzU9Ho6KlaS2SUcHTngONu/ha57SjhcJsml1tV3lz4t8or98WUp1ZTdkb2liZEwRQsbFG0WDWANA9FzmP6QYjEXjT7EfDV+b/AsaSWoqwCUEACABACpYycXdPMQWbLIwxzMbIxws5rgHAjvB3XS7P6SVqVoYjtR5/Evz6/MilSTzR57jvQiajvPhd5ISS6SkcSbczAd7/l/XZdRUw+G2jSVSDvya18n+GPoYqpRduA3gWJx1TA+MnezmnRzCN2uHArlcVh54aTjP8A5N2FeM4b8TQrNK4IAk0kXH0UdSXAhqy4EpQkIIAVOjFydkAquwgoqyEBOAfpuPl9VdwfxenuR1CnduVly7zNNCJop0x5BuENXElFNZkior2RxulkcGsY0ucTwAUcKM5zUIq7ehVmtzUz3RfC3YhI3EaxpEDCfc6d2oI4VEg4uPAHb0Xb0qdDY+FdSecn82+S8F/ZnTnKpKyN1I8k3K4fGY2ri6rqVX5ckuSJYxUVZCxQl23qpcDszEYyVqSy4t6L98BJTUdSZHQjib/Jdbhei+Hgr1pOT+S/P1K8qz4Dwp2j7oWvT2TgqfdpR9Vf73GOpLmNVMjW6AC/hssva+NwmCjuQpxc3wssvF/jiPpxlLjkV5K4Gc3OTk9WWkrCJgoJQO4pC06LQ2ftKrgqm/DTiuD/AHmMnBSWZienPRx0LzidA3ttF6mEDSeMaueBweBfbffx7+cKG08MpR0enNP91RHSqypSsO4ViLKiJksRux4uOY5g8iDouIr0J0ajpz1RrwkpK6J0TLmygk7K4SlZXLABV27lYEggqdGLk7IBVchBRVhATwBAD9Nx8vqruD+L09yOoU5Op8Vm1IuMmmai0EUYAgDM19McRr46EH9nhtNVkHcaGOLzNtO+/BdXsDBpReJn6eXFmbjavwI9JeRoGgBrQA0DQADQADgua2xtB4zEOS7qyj5c/Ugpw3UOU0GY9wUmxtkvHVLyygtfHwQlSpuos2tA0C9HpUoUoKEFZLgVG7iqQQYqp8o7ysXbO1o4KnaOc3p4eL9uZJTp7zKwm683qVJVJOc3dvUuJWEUYoIAEACAHqeSxsdjut7YW0nhK+5LuSyfg+D/AD4EVSG8jzWsoP8AhuJdU0EUteXPjHCKcavYOQPAd45Lp9u4NVKXXR1j9V/RJg61nus2FPHYd5XDTldlqcrscTBgqdGLk7IBVdhBRVkICcAIAEqTeSAfpRv5fVamCwzs2/D3GVOBl2ykHe3I/Q9yoytPsyNxwuiRHUcHaFVJ0nFkUqds1oLW1IijfI74WNc4+DQT9ElKm6k1Bat2+ZFKVk2N+y6gLKJ1TIPtq95mceOS56tvhlJI/nXWbbrrB4BUYay7K8lr++JhpudS7NYxtyAOK4XD4eeIqxpQ1bsTt2Vy2iYGiwXq2EwsMLRjShovrzfqUZScndnasjTl7rAk8FFXrRo05VJ6JX+QqV3YqZX5iSV5RjMVPFVpVZ6v6LgvQvRjuqxwqo4EACABAAgBhktnlp8R6bKVxvG4hWe0LC3VOHSdXpNBaeI7kPiIdp4tDh5r0TY2JWMwSU82uy/3yK0luTyG8BxIVNPFO3aRjXW5H7w8jdcPiqDoVpU3wZfi7q5PUMYuTshRVdhBRVhATgBABdTU6Mp+QqQAK9TpRihdB6nO/l9VcoO9xk0ZJ+58Vhy1ZvLQ6BvofI/Q9ycmpKzEatmig6cVLhTCAHWoligHPtu1t5A+q0Nk4dTxabXdu/b3KO0HGNK645HqpgEbWRt0bGxrRbTQCw08lW6U1t7Exp/6Y/f9RjUVlck4czUnlorHRXCqU513wyXm9fp9xteXAnrtysCAIuIPs23MrmelGIdPCqmvif0Wf3sTUFeVyuXAFsEgAgAQAIAEAVtYbPPdb9ArVPujWXNA8O31Dhtw8Pmui6LVtzETovir/L/kirLK5517OGmNlXSnalq5mN/kJzN+p80dIaFsUpL4l9sieg7xNgsqEFFWRKCeAJ0YuTshRLq5ToKObzFsACspcXoK2BKG7gh6m4+X1VjDcfQZUMm/c+KxJas3Y6CJo4qMYa19XhjHX/jI3A97CHAHu0K6DYLvUl5L7mRtRWgvM9SqfiK5zb7vtCp6f7UZ1LuInUA7HiSuu6NU1HApri2/b2K9Z9okLfIgQBAxHcea4npa3v0l4P2LNDiQ1x5YBAAgAQAIAEAVVSbuPirkFaKGlnhB+Hz+q0thu20qfr/tYyp3GYzo+LYliwG3XxH1iF1vdIO/DyY7D6GnXOlgS6sU8O3nLIVIRXIxUVZDjoBPS4sGxCUN3BIRIKSqWI66HgpKNWCbuyGpJGekYCTcLDlJqTNaMmlkMOp+RSqfMkVXmZzpGTHVYZIdhXQtJ/nNv0B9F0GwJJ1ZJcvcz9pyTpp+J6xUjtH++CxdvR/z9RS42afovpczaXdRMofg8CV1XR2X+RjHim0/nf3IK3eJC3SIEAQsRGx8Vx3Syn2adTzXuWKD1RBXFFkEACABAAgAJSgUxN1dGFxg7dvNaWwoOW0oPkm//lr3G1e4YbodN1lXik3B1YWDv6sZfot3bkZTqwiuXuPw67Jq7rMp0Yw8y0kIphRQEqXERjjYnO2GnyUc6sVqxrko6j8dFzPoq8sT/pRG63IkshaNgq8qkpasic29R1qfReoxmPduVVl3mby0ETRTP9O6Uvo3ub8ULmTt8Yzc/LMtTZFbqsVHxy+f9lbFQ3qT8D0WlrWzwwzs1bNGx4/zAH6qXpVQtVhWXFW+X/JkUXqiww5+481P0VxXfoP/AMl9n7Da8eJNXZFcEAMVjLtPdqsbb2G6/BT5x7Xy1+lySk7SKteZl0EgAgAQAIAaq3WYfT1UlNXkIyrVoaW8c4hhfI7aKNzzy0Bd9Fv9F6e9iKlTkrfN/wBEdbRIwvsvpi2gY93xTvkmd353aH0DVobQnvV34ZFuirQNeyMnYFZ8pxjqx7klqSY6I8T6KJ11qtCJ1uRIZC0cFXqVpTInNscUI0EACAFCkpsDLvpHXOnzCqSqR3mbCqwsNmB3Io3lzH9ZHmNSw3Ba4aEEEEbgixCfGVmmhbpoh+y2tyCowyQ9ulcXw3+/A8lwy87E6/zeK7PE0ltPZ/Z7zzX/AJLh7ephVIOjUzNvE/KQeS4PBYqeDxEai4PNeHFEko7ysW7XXFwvVaVWNWCnB3TV0UWrZCqQQCkaTVmBUTx5XELynaWEeFxMqXBPLyehehLeVxtUB4IAEACAImIu0A81PRWrEZDhbdwHeppOyuIQ/abUuZhkscf7yqfHTsHPrHta4f6c/quy6N0lRwUq0vibfov1kFTOdi9wvC2QxRxtFxGxrBf8oAvZYVXEzqScnxJt92sTgFClfN6DQKJSuAJoCFwRcDgzt5j1Td+PMXdZyatvP5FN62HMXcYgq296dCrF6C7jIJVGfeZZQiaKCUDLdMMLkDoq6k/iaW5y7CaM/HG62+l7eJ7lvbD2n/GqdXN9mX0f4fEhrU95GswTGIq2nZUwHsv0c370bx8THDgR/Q8VN0i2Xuy/lUlk+94Pn5Pj4+ZWpy+FltRT27J2OyTo7tZUZfxqr7L7r5Pl5P7iVqd80WC7orAgCJiEVxm5fouW6T4HrKKxEdY5Pyf4ZPRlZ2K9cGWgSACABKBXVzu14AKzSVojWd4dHd1+WnqnOLm1COrdg8TNdI6g1GMUtONYqGM1Eg4GV7S2MHvFwfMrudpzjgdnqjHkor3f7zIaUd93Nd74eQC46NVvN6Fjq0NurHdw8kyWIkxVTRwah3MqN1Jcx26jgvPM+qbvPmLZCJooiABADkasUeI1gVBPvMkQiQUCUWA4MrRxHqlUXyHbknwMTiGfDKl1bSAvp5T+107fnOwbAjf14HTsNjbS34fxsR5K/Fcn7Favhpd5I9DoquOeJk0DxJFILtcNe4g8iDcEcCFibZ2PLBy36edN6eHg/ZkMJ3yepZUlV913kfoVr7D25e2HxDz0jL2fsyOrS4omrsCuI5txZMqU41IOEtGrME7FPI2xI5LyTFYeWHrSpS+F2/fMvxd1c5VccCABKBVVB7TvEq3DuoaWWFMAFzsLuPgFq7DoKvj4t6Q7Xy0+rGVHaJj/AGd03vBrK9x1q6l5Yf8A8YzkjA+foFqbefW1lBvKK+rEpy3Vka99EeB+S56dJviTKoNmid3KN0JC9Yjg0ruX6JvVT5C76OTC7kfRNcJLgLvI4ITWmhbiJBQQA5Gp6PEaysfUuudVJKEd55GiqUbaDZldzPqUlkPUYrgckpRREooEITEM5TPlwqV81O0y0UhvPTjeHnLANu8j/a3VbO2nCvD+Pic75Z/F5+P7qZeKwlnvwPQ8Nr4qiJk9O8SRPFwRw5tcNw4cQVz22Njywct+GdN8eXg/ZlaE97J6lrR1P3XeR+i2dg7bc7YbEPPSL5+D8eT9COrT4omrryuV2IM7V+YXA9KcPuYmNVfEvqv6sWqDysRVy5OCABKBUTfE7xP6q5HRDQ6Y1YgwyreSR9i6MEfFd4ydnv7Wi6jorTyq1Xxsvchq6pHHRZnu9JTxBoAZEwWHAkXdrx1JUOMgq1WU78S0qKsXbKpp7vFUJUJrxGOlJD4Kh0IwQAIAEAcmMHcD0CRxT4C3ZwaZvJN6uPIXeYjaVvf6qSlSjmDmzLu3Kil3mba0ETRQSgcOlA4pVFscotjTqjkFIoIeqXMZe8ncpyViRRSM9DLLhkzqmlaZKaQ3qaduvjLGOBH05bdLs/aCqR/j4jO+WejXJ/uZjY7Bpf4lP1PUaCtiniZPTvD4pBdrhw5g8iDcEcLLnds7Ilgp9ZTzg/8A5fJ+zKMJ3yepcUc+YWO4XU7C2n/Lo7s3246+K4P8kFWG68hvEdh4qj0sS6im/wDuf2HUNWQFwpaBAAlArqhlpPEgqzB3gNZTe1V3/t7W8JKumafDrAfouy2BK2AqSXN/REM++jRvpvw+i5rD7Sayq/MtxnzKvGMRZTRPlmJDGC50uTc2AA4kkgLaoR69pU87kjkkrnn7+n1bI5z6dtNFGCQGTmTrnAcbDQXWzHZNJxtUbbK8qjkWeCe1dzpI2VNK+Jr3iIydrK2QgHKbtH4mm24DgdlQr7E3YuUJegzJvkelMqWnjbxWHKjOI505IeuohgIAEAKFJTAx0sgBNyoXFuTN6MW1kMuqOQSqHMlVLmMukJ3KekkSKKRy3U2FyeQ1T4wlLRA5KOpKiw953s0ep9ArcMG33ivLELgWdHg7dyNPxO+g2UzjSpIp1sU1x9Cy6mMC7W3O2a2nKxPJZuNqxqwvy4ooSqzk82YsRuweqL2C+G1DmiVl/wCFleQ0Pjb+E8QPoF0Gx8csfh5UMRm7W81z81/ZBUjZ3Rv4nlrgbdnncfCeNllYfCVdmbQTveN7ecXx9PuhXJTgOVlQHEAcLnx4J/SjFqpOFKOaV8/H+hKEbZkdcoWAJQBkqrpk6KeRj6Z74GEASxEPcDlGYOiNjob6tuugewm6MJxqLeavZ5eVn+bDU29EW1Fi0FWwvppGvyHUatc0/hexwBadNiFmVcNWwst2tG1/l6PRhdMrfaawuw57hb7GSCc35MkF/lddT0ae9hatPx+6sQ1O8jTU04e0EcQD6ri5wcXYstWMb0vc2pr6OhPwtvWSj8TYyWxsPMF2YkflXXdFsO7TrvTur7v2GatIaxzpZNBUPY2CIszxsjc90kZeX5A45gxzAAX8S3biuuFc87Gb6dQubkDvtP22GeqdGDZj3tbHHFGDc6Rx356g/eTal3Fpa2Y2WR6cHXXJtNOzLaZ2yQjYqOUIy1QjinqSGVp4i6glhlwZG6K4EhlQ08fVQSozjwInCSHgmwGGBfufFLLVnUR0ETRQSgWmHM+y0Buc17b/ABEf0WpTlGFHelkZtaSU3ctaSjIHa+faPnwWTX2s3lSXq9SnUqt5RJmQcdfFZM606jvJkFinf0ppA/qDVQZwQ3IHtvmHAm+9xstSVLGTopqm922tnpzGpK45iNO2ZkjXgEHKPDXh33t6IwU3Rg6kdYtMmcVoV3RDEus6+jfcT0h2cPjicLscx3Efpouo2jShtDAxr09VmvLin+8CpnCdmX9TO1rA99mtaxz3EfhaCSAudjS6904W1/bD9LmC6NYjPPUFzT1b3j3iRnxMjhvaKN4J0kLRbTkeWuzjsPhv4ri4rs5RaybfH0uK0425noD27gAG25N7k2vfuXN1pwovq1FPIFnmVOIdFaWRzZXR2ksBmY50ep4uymzt9iCtV7QrUKale6slZq6EWuR1gOBx0rXBt3ulcXOfJYuOWzWgkAXsFWxu0OthTnKC0t4eItm2xOmGVuH1rnAFnuznBrtiRqGnuuB6roNgYdw6yolaMt23pe/3Iaj0Q10ckc+lpnuAY90cQeBcC7o2kixWHiqVOrVkkslNr0uWs0vQjdK6BsjBUR5Y5qbM5j+Nh8THHi08lb2PjHTxToKPZfLnzI5Rccwq8YppaeBlSWRe8wl/VvF3WtcjLrsbeYXZBvIyOA0U2IQSQRNhgpGOaWyxska+ZzC1xcM47Y0Ha05arMxe06WHk6esrXsuHn+BnC3A9EZDkAGuw37hYarnoYiNftJ3L0bWyFTxwIAEAORyEbEpNyL1QxxTMs/c+Kzpas3Y6CJBSzoMHc/V3Zb8z5cFVq4mMMlmylWxkYZRzZf08DWQ2aLAX/8ALiVb33PDXfIxqk5TneQ8sEcZfpFWzOeYYSBaJ0jjoSW66N03sPmu02FsmjOl11VXfDkQzk27IylR7P6cRvdNJTxQkBzntjBedMxyzSOswdzW89V1g6McrsmNj/4SWlhfLQVDogS5xeaZ52f+aN2l9rLK2ngVWpuVNLeX1tw/A/uvwJuLVLaWvpKoRhrZz7rLJnJytf8AuyBa1s3HuCobCxVOop0LW4288mNxFNpJmvxLDhIwxybWtoSL63B0WBiKlfZ+IirWcdG9JL9+Q2NpIoIYWUAMUMT5p5y6R4Dhmc1umeWR9mxRtFhcngbArQjDFbUl2Ybkbau9kvDnf/kRtRzbO4OkEpjE0tMx0GzpqWpbVtYBu6RjWtcbccocr1To85JPeTfOzX0Td/oM6zgRMXxCWSmmrYQ+op4z1UUMDi33kNfkknfI0F2QOzANb+Ekk3AbqYXZNGiry7T0zWXyzGubbJdI18eHMq6eKRjxC+Z1NNLI8aauZnf2mm17HThcK7/EoXUtxZeCGbz0uUnSajrainmdLKJ2ujGSnp2CIbi1pHZi82PEKfdyBNJll0Mr3TUced15YzllJGVzZWCzmuZbcaa8fNef7QTwteVNRtndeRfh2lchy4qK2d8UQApYLuqKjN2HObqYWfqXX0sug2Rgt3/MTjaT0Xhz9Rj7TtwRM6JMFWXVj42hpuynDhf7FrjZ+UjTNy5eKzNvbUlGtGlSfd183w9F9/ATdvnzNWyOwsGho20PDkBwC56eLjZ7sbN6sN0cc0HdU4VJQe9F2Y9ZEaWntstnD7RjLKpk+fD+iWM+YwtMkESgdMToiMz9PSPkcQ0cdTwHiVkVqkYNuRrTrQpxvJmgoMJbHqe07mdh4BZtXEynkskZdbFzqZLJFgqxVOHM3tx3/r4qenXlCLjwYjQr32GqhSuxyVzB9N6iRlTQGJ4jMsxhMmW5aDYtG9iLl2/C67bo3iZSU6T0STQypTSaK+twtr6mlidTe7yPfKJJWmJ0TxkLndQHZu2bXF2ggZl1AWztYl9PKcRUNPQxFxFRPDTNL3ZnBhdmN3HcAAD0Uder1VKVR8E38hZLJR5l3jmCR1VM6nkvlcGgEfE0tsWuHeCB815zhsXPD1lWhqvfVFuUVKNmZXop0zxWdphiNDJ1d29ZOJBNla7JmkjY+99OIGvNelQ7cU2lz5mTJJGs6GxvmlxGGuc2SaRsAcWN6sGndE5rWsG4Af13mb8VLYY9FY0PRPoxT4bTuhgL8he6RzpHBxJLWtJJAAAysaNhshKwjd2Zb2edIYaen6ma0EJlnkpZD2YnwyTPka3NsxwzXym12kWvrYTFa5Fl0n6TRSQywULmzzyscy8fbZEHDK6SWQdkWBNm3uT5kF+QJcyGKWTqw0uyhrLAN37LbC58ko08/wChmEV1bHJnf7vS1EjpJXR6SyusGlkepyt7ABvyO6oVMHRq1lXmrtKy5L05l2nF7tloX87WVJGG0LclHCR7zIzYgG5p2O+8533iq21NoxwlK67z0Xv5L7j7X7K0NtA0MDQwBoaAABoABoAByXnk25NuWdya2ViwikuFXlGxG1Y7TRAQA3JCD4q3h8ZUo5LNchyk0RJIiFuUMTTrLsvPkSqSYMVyAMmxxhosAAO5cdOTk7shbbd2dJogIA5e+yVK4qVyI99ypkrEyVivxnCYqqMxTtzNuCNS0tcNnNcNQQrOGxVXDT6yk7MJRUlZmUd0Ilp5DJQVLYy4WvPE2oezgTHK4XAPK1l0OG6SyStWhd81l9CLqXfsshYg2SL9mxWUzwTlpiqw0RmmnG17fAL6g7b8L228BtOljU1az5Xvl+6jZwccpZ+JaxYzPRDJiAL4gBkrIxdjxs0SsGrH7a7HdZOO2BeW/Q0/0/j+ySNW2UvmRcEnbUYj1tOWGKKBzZHtcCHmZwe0ADcgsBJPNa+xqVWFN9ZlnknwS/JDj5wcko/M0uIUQc9sjJHwzsBDJIrFwBtdrmEFr26DRwIWw0UUyPW0dVUDJU1TnQn4o2xxxCQcpCztEcwHAHiEluYt+RO90YG9uxAH3rZQB+X4QE4aZs9NoPeoaWnAe17y1z22EY0cLMt8RuN9kzeV7IfuO12auWpa34nAcufonjDznF6S1XHS0s08LKkyvqI2uuA2xeXt0+yDnAjQ63WftDEfxqEqi14X8WWsOpTlu8De4HRxQRNhhYGNZsB+pO5J4krzvFValWo6lR3bL8oKGmhPVYadNdbUIauDVybFJdQSjYiasdpogIACEsZOLugGvdhw0WzhNozSakr/AEHb7HVjPUaCQDl77JUripXIj33UyViZKxylHAgBpxTlkPSGaujZKxzJWh7HCzmuFwb8PFWKMpQkqkXa3FDZJNWMrKKjD+zE33ujIt1JsZoW8oydJG9x1XXbP25Cst2t2Xz4P8fbyIuoms45oqK2qw/qZanDZm0lTG0udEPsesyHMYpYHaa2tpx24roE+JWlGEkb3DagSRRyAWzsa+3LMAbfNSopMyHtHdVwhlRTzSsiFmysZl7IvpILg23seG3emzus0PhZ5MiCtwW3WVNfXVvKGQTBt+XVhjWjzNkl4jrS4Ip24w3EcUpBBA2nhgu2NrAA4RtzPLnW0B7htfjdNT3pIW27FnqcNGxuoFzzOpUxCZ3HJjS1RqXxudBJC1j5GNuYTG4kF43MZDjrwsVkbXwEsXTW480XMJWVN5l3BLs4aggEd4Oq4SpBpuMlZo1WlJFi031CqtWKzVhUgh011jcIauDVyZFJcKCUbETVhxNEBAHTFaw3EazlVnqOOXvshK4qVyI991MlYmSscpRwIA4eUqQqRyB6KWMb5vQVsHFEpXFSKirfdx7tFYgrRLtKNomV6aYOJWRSNhEropo5HtAGeWJt88Y4m4I07ltbIxio1bVH2WvRPIrYyi5wvFZmswTF4qmMmC4DDkLXNLHMI+65h1Gll2kZKSvHQ5+UXF2ZNlpWvBDxnBBBDtiDuMuyWwh5rjvsvfnLqR7Mh+5ISCzuDrHMPHXxUbp8iVVOZoOhfRNtAHSTPa6Z4y3Hwsbocrb6m5Aue4J0Y7o2U7mkNW537th/mdoPLmnjCi6asmZRTSZxmaBcWuAwua15A0uQ0kjwTXoOjqMUGFVEcbTQVUVZA1oDWSOaSAB8LZWaW8du9ZGL2VQxGdrS5r8GjCc4913RZ9HOkbJnuhe18E7fihlGV45lv4294XI7R2XWwvalmua09eRL1kama1NCskQEAdNdbUIauDVyZFKCoJRsRNWHE0Q7jVvC8fQbIae+yrWux6VyI991KlYmSscpRwIAQlCQDYHEqaMeL0HA4pJSv5CpDU77NJ7kQV3YdFXaRTq4XiqxzGhBlYxhlnlNoom7uPMn7rRxKvYHAzxUrLJLV/vEgr11SXiN+zSmnIqamfKPeXts1ttDEZI3Gw2ubD/Lfiu3w1GNGmoR0Rz9eo5zu9TYumHC7jyGvz2CsEJXV2Kxx6SzRxflDg557gN7+AKS6FsytOPxDWKGaX87x1Q8bzEG3gEXCxVUvSqsqnPFOyCKJunWkvmDncQwWbmtztZZuN2nDDZWu+Rdw2BlWz0RKZgLpx+11U84vrH2YojY3AMbB2htuSufxO3sRLswSivm/wB9C5/AhTeeYVHQ6C+anL6STg+ncWerBoR3Krh9tYqk+095eP51HSw8Hpl5Fbiwl+zixBwuCBTYjGMr4ZD8LZ2jZrjYHh9Ojwm0KGNi4NZ8Yv8Ac/uVKlOUNfmX3R/pa03p61zIKuJ2RzXHKJLWtJGToQ7e1/kuX2lsarQqN0ouUNcuHg/yOhUTyepqWm4uNQVitWJASAdNdY3CGrg1cmxSXCglGxE1YejVvBrX0GSK+R1yonHddizFWRygcCABAHB18FNCGV3oKsjlxSSlcckImikLEZNh5qeiuJPQjxKHHMVZTQulfrbQNG73HRrR4lX8LhpYioqceP0RJVqKnFyYxgdO2gidX1+tXUaBoF3gHVlNC0/e01+ey7ijSp4emoxyS/bsyHJt70tWR8IwSt+0lZMymZNI54pizr2Rhxu4kkjtk62GgJKxa/SKnTm4wjvLne2f4FeDcu9ky0d0X6z+JqqmYfhEnUx+GWIAkeJWZW6RYqfcSj6X+/4JI4OmtSuHQVsWY01TNENTlsyQerhf1Kko9Iq6ylFPx0B4OEmRf/Tgf+/mlmH4XEMYfFrAM3mVNW21iJq0bLyLdPZ1GLu8y5jjDQGtAAAsABYAcgFkyk5O7L6SSsiXRP1tzUNRZXIqyyuTVAVjK+0qUiicB8LpI2yHezC4E/MBa+xIxeLW9wTt5lfFN9W7Gbjp2SC0rjLdrWtfJldZjRZjLgfCAd99V3SijGc2xKPr6Uk0kro+cTyXxH/Kfh8QqWL2bh8Sv8SOfPR/MkhWlE3XRTpi2pd1MrepqQL5L9mQDd0TuI7tx3ritp7HqYPtLOHPl5/kuU6qkahYxKdNdbUIauDVyfTSghWMJBpy9PcgmrEIqCXeZZQiaKCAEKkhC+b0AbcUspXHpCJooIAqKmTM4ny9FcgrKxcpxtGxmI3RzVUlTUG1Hht9/hkqLanvy3AA5kLsdj4XqqPWPWX24fkzcVU3524R+5Jw1klTJ75UiznD7CI6iCI7f8x25Pksza20HVk6NN9la+L/AAWcLQt25a8PA1kI7I8FzM3mOlqztNEBw0SoCgK0C+IgU6Y6xB5IaurCNXVizBVQonFRA2RrmPaHNcCHNIuCDwKdCcoSUouzQjSaszD13QmaIl1HICzfqZb6fyScu4rp8J0gSSjXXqvx+PkUauCvnEgZp22bUUs0ZGgcG9a3wzMvp+i3KW0sNU7s19vvYpTw846oqsSqHEt6lk3vEbwY7RPuHA+GoOvin16lCdNxqNWeuaEhGSeR7jG4kAkWJAJHIkaheXySTyNE6TQHqfj5fVXsF8Xp7kczkqlLvMmQiaKKBz2T4Rvm9BBl7rp0pXHpWETRwIAaqX5Wk/3qnwV2OhHelYwvSzHHRWgg/fyAm/8AhM2Lz38gui2Vs/8Akz3591fV8vyLjMT1UbLVmWxLEgMPpaeO7hG41FXmB7TxKD1Zv8V7uPkOa62UG4OMcsrGV1iVj0wG687eR0JbNCqMqAkAECFHOLOcO8/qtCOiL8XeKG0o4EAT6R92+GigqKzKlVWkPqMjBACtdbUI1Bq+RYwvDhf+/AqPXsy9H+8PsVJR3WdEKNpp2YgiaA/T8fL6q/gvi9PcZM4Koy7zJUACWMb5vQGxuV90rlcdFWOEg8EACAK/FZwBqbBoLj3Af2VZoQb045E9FWTkzybDJzM6Spf8Uzja/wB1jdGt+XyXpOEw8aFJQjw/WYOIqupNti45/Dy/yFWHoRR1PQ8EdmhgJ3McXzaF5xiVu1Zrxf3Ong/8NPw9jQLPK4iQUECFNWiz3eKvU32UXafdQwnkgIAkUb7OtzTKiuiGsrxuTlXKwIAEAO00lj3FNnG6GVI3RYApiakt2Xo/3h9iqIQmNNOzFHqbj5fVXcF8Xp7jJnNlU3btt6ElzmRya5b3kOihlBICABAAgQyXTKpIpal4/wAJ9vSwWvs6CeIpx8UWaq3aL8jE4bHlijHJjf0Xoa0OaepG6Qk9Q5rfieWMaOZLhom1JKMW2Opq8j1DDIMgjZ+BrW/6WgfRebVp7zlLnf6nTtbsLFsqRXBAAgCqxIdvxAVyj3S1R7pEUpMCAFabG6BGrqxaNNxfmqrVsik1Z2FSCAgAQBNpZbi3EKGcbZlepGzuSAUqakrS9H+8PsRDtPx8lcwas5J+HuMmcPKo1Zb0iVIZcU0lQiUUEACAGauSzT36J9NXkPpxvIy3SamMlJOwal0T7eIFx+i1cFNQxEJPmievHepyXgYrC5w+Jjm7ZQPMCxC9CWhzDWY7g9OamtYBrFTHO88C+xDG35318isfbOKVKg4J5yyXuX8BRcp73BHpVGO15FcRU7ptVe6T1WK4IAECFbio1ae79D/urVDRlqg8mQVOTggBUATaN9225KCos7lWqrO5IUZECABAHTHWN0jVxGrqxYNdcXCrtWZVas7EmmO/ktLAzumnnp7kNQYlKzms2WYobQPBAAgAQBX4jJqBy19VYpLK5YoRyuQ1MWDJ1HQWMyOdFNLCxxu6Nlrd+U/dHqtultytCG60m+f55lCeApylc0OFYZHTxiOJuVvqXHiXHiVlV8RUrz36juy3Tpxpq0S8w+ifcnKQLcdFRq1YWtchrVoJWuWLaA8T8lWdZcEVXXXBDgoBzPyTeuYx15HQom9/qm9bITrpDU+FRvte+nenxxM46D44mcdCO7AI+BePMf0Uixk/AkWNqeAxJ0e/C/1H1BUixvNEix/OJEmwSUbWd4Gx9Cpo4um9ciaOMpvXIiwtLH2cCL89FLK0o3RLNqcbomqArAgAQAIAkUsljY8Uycbq5FUjfNFlTcfJWsB8Xp7lSpwIzt1Sl3mWloImiggAQAhKLAU8r7knmVdSsrF6KsrHCBwJQNJh9C1gBtd1tT/RZtas5u3Aya1aU3bgTVAQAgAQAIAEACABAAgBueFrhZwBH97ck6E3F3Q6M3F3TKSrhyOI81ehLejcu0570bjKePBAAgAQBbYdLcHmLfVWcHGzl6e5SrxsxpyoT7zJ0ImiggAQBHrX2ae/RSUleRJSjeRVqyXAQAJQLWgxbKA1+oGxG48RxVWrh97OJSrYXee9Et4ahrhdpB/vkqcqcovNFGUJRdmh1MGggAQAIAEACAOZJA3VxA8TZKot6CpN6FZWY2xujO2fQevFWqeEk+9kWqeDnLvZIqoakvJLjc3urcoKCSRbnTULJaDqYRggAQAIAlUPHy+qvYL4vT3IavAfKy595ghE0UEACAK7EJLutyHzVmkrK5ZoxsrkRSE4IAEACUCxpR2Qq9TUq1O8SWzOGxPqonFPgROEXwOxVv5/JN6uI3qonQrXd3ok6qInUROZK99ja17Hh/uljRjcVUIXKl2NyniB4NCtrCUi2sHS5DMmJSnd7vLT9FIqFNcCRYemvhIznk7knxN1IkloSpJaHKUUepn2cO/RNmrojqRvEsFWKgIAEACAJVDx8vqr2C+L09yKrwJhCrSjG7yI0xLJN2PILsLI3Y8guwsjdjyC7KudozHTiVbjGO6si3BvdQ3kHIJ26uQ+7DIOQRurkF2GQcgjdXILsMg5BG6uQXZMiHZCz6i7bIZanSjsICLACLAI7YpUswWpVZByHotjdXItXYZByHojdXILsMg5D0RurkF2GQch6I3VyC7DIOQSbq5BdlnlHJVt2PIp3YZRyRux5BdhlHJG7HkF2GUckbseQXZIo2jXTl9VcwcV2suXuRVXo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49" name="Picture 9" descr="https://encrypted-tbn3.gstatic.com/images?q=tbn:ANd9GcT-SaQAaPVLwbCSmvECExz4a5HSXwnP0EgX1dQ5QQ6iLAN2cI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733800"/>
            <a:ext cx="2659432" cy="253224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0049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245737" y="5334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How do you think students answered?</a:t>
            </a:r>
            <a:br>
              <a:rPr lang="en-US" sz="3200" i="1" dirty="0"/>
            </a:br>
            <a:br>
              <a:rPr lang="en-US" sz="1200" dirty="0"/>
            </a:br>
            <a:br>
              <a:rPr lang="en-US" sz="1200" dirty="0"/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At what level of Bloom’s did you have to operate to make A’s or B’s in high school?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819400" y="2438400"/>
            <a:ext cx="4114800" cy="4114800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+mn-lt"/>
              </a:rPr>
              <a:t>Remembering</a:t>
            </a:r>
          </a:p>
          <a:p>
            <a:pPr marL="514350" indent="-514350">
              <a:buAutoNum type="arabicPeriod"/>
            </a:pPr>
            <a:r>
              <a:rPr lang="en-US" dirty="0">
                <a:latin typeface="+mn-lt"/>
              </a:rPr>
              <a:t>Understanding</a:t>
            </a:r>
          </a:p>
          <a:p>
            <a:pPr marL="514350" indent="-514350">
              <a:buAutoNum type="arabicPeriod"/>
            </a:pPr>
            <a:r>
              <a:rPr lang="en-US" dirty="0">
                <a:latin typeface="+mn-lt"/>
              </a:rPr>
              <a:t>Applying</a:t>
            </a:r>
          </a:p>
          <a:p>
            <a:pPr marL="514350" indent="-514350">
              <a:buAutoNum type="arabicPeriod"/>
            </a:pPr>
            <a:r>
              <a:rPr lang="en-US" dirty="0">
                <a:latin typeface="+mn-lt"/>
              </a:rPr>
              <a:t>Analyzing</a:t>
            </a:r>
          </a:p>
          <a:p>
            <a:pPr marL="514350" indent="-514350">
              <a:buAutoNum type="arabicPeriod"/>
            </a:pPr>
            <a:r>
              <a:rPr lang="en-US" dirty="0">
                <a:latin typeface="+mn-lt"/>
              </a:rPr>
              <a:t>Evaluating</a:t>
            </a:r>
          </a:p>
          <a:p>
            <a:pPr marL="514350" indent="-514350">
              <a:buAutoNum type="arabicPeriod"/>
            </a:pPr>
            <a:r>
              <a:rPr lang="en-US" dirty="0">
                <a:latin typeface="+mn-lt"/>
              </a:rPr>
              <a:t>Creating</a:t>
            </a:r>
          </a:p>
        </p:txBody>
      </p:sp>
      <p:sp>
        <p:nvSpPr>
          <p:cNvPr id="8" name="TPCountdownTrigger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62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143000" y="533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How do you think students answered? </a:t>
            </a:r>
            <a:br>
              <a:rPr lang="en-US" sz="3200" i="1" dirty="0"/>
            </a:br>
            <a:br>
              <a:rPr lang="en-US" sz="3200" i="1" dirty="0"/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At what level of Bloom’s do you think you’ll need to operate to make A’s in college courses?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124200" y="2362200"/>
            <a:ext cx="4114800" cy="4114800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+mn-lt"/>
              </a:rPr>
              <a:t>Remembering</a:t>
            </a:r>
          </a:p>
          <a:p>
            <a:pPr marL="514350" indent="-514350">
              <a:buAutoNum type="arabicPeriod"/>
            </a:pPr>
            <a:r>
              <a:rPr lang="en-US" dirty="0">
                <a:latin typeface="+mn-lt"/>
              </a:rPr>
              <a:t>Understanding</a:t>
            </a:r>
          </a:p>
          <a:p>
            <a:pPr marL="514350" indent="-514350">
              <a:buAutoNum type="arabicPeriod"/>
            </a:pPr>
            <a:r>
              <a:rPr lang="en-US" dirty="0">
                <a:latin typeface="+mn-lt"/>
              </a:rPr>
              <a:t>Applying</a:t>
            </a:r>
          </a:p>
          <a:p>
            <a:pPr marL="514350" indent="-514350">
              <a:buAutoNum type="arabicPeriod"/>
            </a:pPr>
            <a:r>
              <a:rPr lang="en-US" dirty="0">
                <a:latin typeface="+mn-lt"/>
              </a:rPr>
              <a:t>Analyzing</a:t>
            </a:r>
          </a:p>
          <a:p>
            <a:pPr marL="514350" indent="-514350">
              <a:buAutoNum type="arabicPeriod"/>
            </a:pPr>
            <a:r>
              <a:rPr lang="en-US" dirty="0">
                <a:latin typeface="+mn-lt"/>
              </a:rPr>
              <a:t>Evaluating</a:t>
            </a:r>
          </a:p>
          <a:p>
            <a:pPr marL="514350" indent="-514350">
              <a:buAutoNum type="arabicPeriod"/>
            </a:pPr>
            <a:r>
              <a:rPr lang="en-US" dirty="0">
                <a:latin typeface="+mn-lt"/>
              </a:rPr>
              <a:t>Creating</a:t>
            </a:r>
          </a:p>
        </p:txBody>
      </p:sp>
      <p:sp>
        <p:nvSpPr>
          <p:cNvPr id="8" name="TPCountdownTrigger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41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At what level of Bloom’s did you have to operate to make A’s or B’s in high school?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5029200" y="2611582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Chart" r:id="rId7" imgW="6858000" imgH="7715250" progId="MSGraph.Chart.8">
                  <p:embed followColorScheme="full"/>
                </p:oleObj>
              </mc:Choice>
              <mc:Fallback>
                <p:oleObj name="Chart" r:id="rId7" imgW="6858000" imgH="7715250" progId="MSGraph.Chart.8">
                  <p:embed followColorScheme="full"/>
                  <p:pic>
                    <p:nvPicPr>
                      <p:cNvPr id="4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611582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066800" y="2514600"/>
            <a:ext cx="3962400" cy="41148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Remembering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Understanding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Applying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Analyzing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Evaluating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Creating</a:t>
            </a:r>
          </a:p>
        </p:txBody>
      </p:sp>
      <p:grpSp>
        <p:nvGrpSpPr>
          <p:cNvPr id="8" name="CountdownNew" hidden="1"/>
          <p:cNvGrpSpPr/>
          <p:nvPr>
            <p:custDataLst>
              <p:tags r:id="rId5"/>
            </p:custDataLst>
          </p:nvPr>
        </p:nvGrpSpPr>
        <p:grpSpPr>
          <a:xfrm>
            <a:off x="7874000" y="5842000"/>
            <a:ext cx="1588" cy="1588"/>
            <a:chOff x="8318500" y="6032500"/>
            <a:chExt cx="1270000" cy="1016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6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371600" y="152400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oudy Old Style" pitchFamily="18" charset="0"/>
                <a:ea typeface="+mn-ea"/>
                <a:cs typeface="+mn-cs"/>
              </a:rPr>
              <a:t>How students answered (2013)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0886" y="7620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3997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200" i="1" dirty="0">
                <a:solidFill>
                  <a:schemeClr val="tx2"/>
                </a:solidFill>
              </a:rPr>
              <a:t>How students answered (in 2013)</a:t>
            </a:r>
            <a:br>
              <a:rPr lang="en-US" sz="3200" i="1" dirty="0"/>
            </a:br>
            <a:br>
              <a:rPr lang="en-US" sz="3200" i="1" dirty="0"/>
            </a:br>
            <a:r>
              <a:rPr lang="en-US" sz="3200" dirty="0">
                <a:solidFill>
                  <a:schemeClr val="tx2"/>
                </a:solidFill>
              </a:rPr>
              <a:t>At what level of Bloom’s do you think you’ll need to operate to make A’s in college?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219200" y="2209800"/>
            <a:ext cx="4114800" cy="41148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Remembering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Understanding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Applying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Analyzing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Evaluating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Creating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40229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127454557"/>
              </p:ext>
            </p:extLst>
          </p:nvPr>
        </p:nvGraphicFramePr>
        <p:xfrm>
          <a:off x="4876800" y="2362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Chart" r:id="rId6" imgW="6858000" imgH="7715250" progId="MSGraph.Chart.8">
                  <p:embed followColorScheme="full"/>
                </p:oleObj>
              </mc:Choice>
              <mc:Fallback>
                <p:oleObj name="Chart" r:id="rId6" imgW="6858000" imgH="7715250" progId="MSGraph.Chart.8">
                  <p:embed followColorScheme="full"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3622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913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066800" y="762000"/>
            <a:ext cx="83058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At what level of Bloom’s did you have to operate to make A’s and B’s in high school?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6464300" cy="727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Chart" r:id="rId7" imgW="6858000" imgH="7715250" progId="MSGraph.Chart.8">
                  <p:embed followColorScheme="full"/>
                </p:oleObj>
              </mc:Choice>
              <mc:Fallback>
                <p:oleObj name="Chart" r:id="rId7" imgW="6858000" imgH="7715250" progId="MSGraph.Chart.8">
                  <p:embed followColorScheme="full"/>
                  <p:pic>
                    <p:nvPicPr>
                      <p:cNvPr id="4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6464300" cy="7272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066800" y="2362200"/>
            <a:ext cx="4114800" cy="41148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Remembering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Understanding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Applying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Analyzing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Evaluating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Creating</a:t>
            </a:r>
          </a:p>
        </p:txBody>
      </p:sp>
      <p:grpSp>
        <p:nvGrpSpPr>
          <p:cNvPr id="8" name="CountdownNew" hidden="1"/>
          <p:cNvGrpSpPr/>
          <p:nvPr>
            <p:custDataLst>
              <p:tags r:id="rId5"/>
            </p:custDataLst>
          </p:nvPr>
        </p:nvGrpSpPr>
        <p:grpSpPr>
          <a:xfrm>
            <a:off x="7874001" y="5842001"/>
            <a:ext cx="1587" cy="1587"/>
            <a:chOff x="8318500" y="6032500"/>
            <a:chExt cx="1270000" cy="1016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6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371600" y="152400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oudy Old Style" pitchFamily="18" charset="0"/>
                <a:ea typeface="+mn-ea"/>
                <a:cs typeface="+mn-cs"/>
              </a:rPr>
              <a:t>How students answered (2014)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6200" y="7620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0470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143000" y="990600"/>
            <a:ext cx="7975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At what level of Bloom’s do you think you’ll need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to operate to make A’s in college?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419600" y="2171699"/>
          <a:ext cx="5410200" cy="608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Chart" r:id="rId7" imgW="6858000" imgH="7715250" progId="MSGraph.Chart.8">
                  <p:embed followColorScheme="full"/>
                </p:oleObj>
              </mc:Choice>
              <mc:Fallback>
                <p:oleObj name="Chart" r:id="rId7" imgW="6858000" imgH="7715250" progId="MSGraph.Chart.8">
                  <p:embed followColorScheme="full"/>
                  <p:pic>
                    <p:nvPicPr>
                      <p:cNvPr id="4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171699"/>
                        <a:ext cx="5410200" cy="6086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066800" y="2743200"/>
            <a:ext cx="4114800" cy="41148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Remembering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Understanding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Applying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Analyzing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Evaluating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Creating</a:t>
            </a:r>
          </a:p>
        </p:txBody>
      </p:sp>
      <p:grpSp>
        <p:nvGrpSpPr>
          <p:cNvPr id="8" name="CountdownNew" hidden="1"/>
          <p:cNvGrpSpPr/>
          <p:nvPr>
            <p:custDataLst>
              <p:tags r:id="rId5"/>
            </p:custDataLst>
          </p:nvPr>
        </p:nvGrpSpPr>
        <p:grpSpPr>
          <a:xfrm>
            <a:off x="7874001" y="5842001"/>
            <a:ext cx="1587" cy="1587"/>
            <a:chOff x="8318500" y="6032500"/>
            <a:chExt cx="1270000" cy="1016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6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438400" y="119390"/>
            <a:ext cx="5147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students answered (in 2014)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1472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066800" y="762000"/>
            <a:ext cx="83058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At what level of Bloom’s did you have to operate to make A’s and B’s in high school?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66800" y="2362200"/>
            <a:ext cx="4114800" cy="41148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Remembering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Understanding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Applying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Analyzing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Evaluating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Creating</a:t>
            </a:r>
          </a:p>
        </p:txBody>
      </p:sp>
      <p:grpSp>
        <p:nvGrpSpPr>
          <p:cNvPr id="8" name="CountdownNew" hidden="1"/>
          <p:cNvGrpSpPr/>
          <p:nvPr>
            <p:custDataLst>
              <p:tags r:id="rId3"/>
            </p:custDataLst>
          </p:nvPr>
        </p:nvGrpSpPr>
        <p:grpSpPr>
          <a:xfrm>
            <a:off x="7874001" y="5842001"/>
            <a:ext cx="1587" cy="1587"/>
            <a:chOff x="8318500" y="6032500"/>
            <a:chExt cx="1270000" cy="1016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6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371600" y="152400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oudy Old Style" pitchFamily="18" charset="0"/>
                <a:ea typeface="+mn-ea"/>
                <a:cs typeface="+mn-cs"/>
              </a:rPr>
              <a:t>How students answered (2017)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6200" y="7620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PChart" descr="Remembering got 0.38, Understanding got 0.22, Applying got 0.22, Analyzing got 0.13, Evaluating got 0.06, Creating got 0, "/>
          <p:cNvSpPr/>
          <p:nvPr>
            <p:custDataLst>
              <p:tags r:id="rId4"/>
            </p:custDataLst>
          </p:nvPr>
        </p:nvSpPr>
        <p:spPr bwMode="auto">
          <a:xfrm>
            <a:off x="4358148" y="2362200"/>
            <a:ext cx="4191000" cy="47148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34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143000" y="990600"/>
            <a:ext cx="7975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At what level of Bloom’s do you think you’ll need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to operate to make A’s in college?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66800" y="2743200"/>
            <a:ext cx="4114800" cy="41148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Remembering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Understanding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Applying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Analyzing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Evaluating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Creating</a:t>
            </a:r>
          </a:p>
        </p:txBody>
      </p:sp>
      <p:grpSp>
        <p:nvGrpSpPr>
          <p:cNvPr id="8" name="CountdownNew" hidden="1"/>
          <p:cNvGrpSpPr/>
          <p:nvPr>
            <p:custDataLst>
              <p:tags r:id="rId3"/>
            </p:custDataLst>
          </p:nvPr>
        </p:nvGrpSpPr>
        <p:grpSpPr>
          <a:xfrm>
            <a:off x="7874001" y="5842001"/>
            <a:ext cx="1587" cy="1587"/>
            <a:chOff x="8318500" y="6032500"/>
            <a:chExt cx="1270000" cy="1016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6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438400" y="119390"/>
            <a:ext cx="5039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students answered (in 2017)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PChart" descr="Remembering got 0.04, Understanding got 0.14, Applying got 0.29, Analyzing got 0.21, Evaluating got 0.21, Creating got 0.11, "/>
          <p:cNvSpPr/>
          <p:nvPr>
            <p:custDataLst>
              <p:tags r:id="rId4"/>
            </p:custDataLst>
          </p:nvPr>
        </p:nvSpPr>
        <p:spPr bwMode="auto">
          <a:xfrm>
            <a:off x="4308987" y="2443162"/>
            <a:ext cx="4191000" cy="47148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655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aine colle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paine colle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8200" y="1828800"/>
            <a:ext cx="8051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Vision Statement</a:t>
            </a:r>
          </a:p>
          <a:p>
            <a:pPr algn="ctr"/>
            <a:endParaRPr lang="en-US" sz="9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/>
              <a:t>Lincoln University will be a </a:t>
            </a:r>
            <a:r>
              <a:rPr lang="en-US" sz="2800" b="1" i="1" dirty="0"/>
              <a:t>national model </a:t>
            </a:r>
            <a:r>
              <a:rPr lang="en-US" sz="2800" b="1" dirty="0"/>
              <a:t>for both </a:t>
            </a:r>
            <a:r>
              <a:rPr lang="en-US" sz="2800" b="1" i="1" dirty="0"/>
              <a:t>21st century</a:t>
            </a:r>
            <a:r>
              <a:rPr lang="en-US" sz="2800" i="1" dirty="0"/>
              <a:t> </a:t>
            </a:r>
            <a:r>
              <a:rPr lang="en-US" sz="2800" dirty="0"/>
              <a:t>liberal arts </a:t>
            </a:r>
            <a:r>
              <a:rPr lang="en-US" sz="2800" b="1" i="1" dirty="0"/>
              <a:t>undergraduate</a:t>
            </a:r>
            <a:r>
              <a:rPr lang="en-US" sz="2800" i="1" dirty="0"/>
              <a:t> education and </a:t>
            </a:r>
            <a:r>
              <a:rPr lang="en-US" sz="2800" b="1" i="1" dirty="0"/>
              <a:t>innovative graduate and professional </a:t>
            </a:r>
            <a:r>
              <a:rPr lang="en-US" sz="2800" i="1" dirty="0"/>
              <a:t>programs.</a:t>
            </a:r>
          </a:p>
          <a:p>
            <a:r>
              <a:rPr lang="en-US" dirty="0"/>
              <a:t> </a:t>
            </a:r>
          </a:p>
          <a:p>
            <a:pPr algn="ctr"/>
            <a:endParaRPr lang="en-US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0AACB4-98D0-4469-8611-B16D8D4E28DE}"/>
              </a:ext>
            </a:extLst>
          </p:cNvPr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DA071-E1E5-4595-AACA-6FC136E16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297202"/>
            <a:ext cx="4257675" cy="1076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2E0144-4DF4-4125-9461-9343B764D4A1}"/>
              </a:ext>
            </a:extLst>
          </p:cNvPr>
          <p:cNvSpPr txBox="1"/>
          <p:nvPr/>
        </p:nvSpPr>
        <p:spPr>
          <a:xfrm>
            <a:off x="713105" y="4800600"/>
            <a:ext cx="8150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/>
              <a:t>REIMAGINING THE LEGACY: </a:t>
            </a:r>
          </a:p>
          <a:p>
            <a:pPr algn="ctr"/>
            <a:r>
              <a:rPr lang="en-US" sz="4000" b="1" i="1" dirty="0"/>
              <a:t>LEARN. LIBERATE. LEAD </a:t>
            </a:r>
          </a:p>
        </p:txBody>
      </p:sp>
    </p:spTree>
    <p:extLst>
      <p:ext uri="{BB962C8B-B14F-4D97-AF65-F5344CB8AC3E}">
        <p14:creationId xmlns:p14="http://schemas.microsoft.com/office/powerpoint/2010/main" val="37945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143000" y="990600"/>
            <a:ext cx="7975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At what level of Bloom’s do you think you’ll need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to operate to make A’s and B’s in high school?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66800" y="2743200"/>
            <a:ext cx="4114800" cy="41148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Remembering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Understanding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Applying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Analyzing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Evaluating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Creating</a:t>
            </a:r>
          </a:p>
        </p:txBody>
      </p:sp>
      <p:grpSp>
        <p:nvGrpSpPr>
          <p:cNvPr id="8" name="CountdownNew" hidden="1"/>
          <p:cNvGrpSpPr/>
          <p:nvPr>
            <p:custDataLst>
              <p:tags r:id="rId3"/>
            </p:custDataLst>
          </p:nvPr>
        </p:nvGrpSpPr>
        <p:grpSpPr>
          <a:xfrm>
            <a:off x="7874001" y="5842001"/>
            <a:ext cx="1587" cy="1587"/>
            <a:chOff x="8318500" y="6032500"/>
            <a:chExt cx="1270000" cy="1016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6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438400" y="119390"/>
            <a:ext cx="5039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students answered (in 2018)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PChart" descr="Remembering got 0.38, Understanding got 0.18, Applying got 0.05, Analyzing got 0.23, Evaluating got 0.03, Creating got 0.13, " title="Result Chart"/>
          <p:cNvSpPr/>
          <p:nvPr>
            <p:custDataLst>
              <p:tags r:id="rId4"/>
            </p:custDataLst>
          </p:nvPr>
        </p:nvSpPr>
        <p:spPr bwMode="auto">
          <a:xfrm>
            <a:off x="4958384" y="2821859"/>
            <a:ext cx="3467861" cy="366558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21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143000" y="990600"/>
            <a:ext cx="7975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At what level of Bloom’s do you think you’ll need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to operate to make A’s in college?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66800" y="2743200"/>
            <a:ext cx="4114800" cy="41148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Remembering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Understanding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Applying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Analyzing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Evaluating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Creating</a:t>
            </a:r>
          </a:p>
        </p:txBody>
      </p:sp>
      <p:grpSp>
        <p:nvGrpSpPr>
          <p:cNvPr id="8" name="CountdownNew" hidden="1"/>
          <p:cNvGrpSpPr/>
          <p:nvPr>
            <p:custDataLst>
              <p:tags r:id="rId3"/>
            </p:custDataLst>
          </p:nvPr>
        </p:nvGrpSpPr>
        <p:grpSpPr>
          <a:xfrm>
            <a:off x="7874001" y="5842001"/>
            <a:ext cx="1587" cy="1587"/>
            <a:chOff x="8318500" y="6032500"/>
            <a:chExt cx="1270000" cy="1016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6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438400" y="119390"/>
            <a:ext cx="5039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students answered (in 2018)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PChart" descr="Remembering got 0.08, Understanding got 0.13, Applying got 0.18, Analyzing got 0.16, Evaluating got 0.29, Creating got 0.16, " title="Result Chart"/>
          <p:cNvSpPr/>
          <p:nvPr>
            <p:custDataLst>
              <p:tags r:id="rId4"/>
            </p:custDataLst>
          </p:nvPr>
        </p:nvSpPr>
        <p:spPr bwMode="auto">
          <a:xfrm>
            <a:off x="4643582" y="2743200"/>
            <a:ext cx="3684588" cy="4025899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128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9181" y="3104148"/>
            <a:ext cx="86836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chemeClr val="tx2"/>
                </a:solidFill>
                <a:latin typeface="+mj-lt"/>
              </a:rPr>
              <a:t>How do we teach students to move </a:t>
            </a:r>
            <a:r>
              <a:rPr lang="en-US" i="1" dirty="0">
                <a:solidFill>
                  <a:schemeClr val="tx2"/>
                </a:solidFill>
                <a:latin typeface="+mj-lt"/>
              </a:rPr>
              <a:t>higher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on Bloom’s Taxonomy?</a:t>
            </a:r>
            <a:br>
              <a:rPr lang="en-US" dirty="0">
                <a:solidFill>
                  <a:schemeClr val="tx2"/>
                </a:solidFill>
                <a:latin typeface="+mj-lt"/>
              </a:rPr>
            </a:br>
            <a:br>
              <a:rPr lang="en-US" dirty="0">
                <a:solidFill>
                  <a:schemeClr val="tx2"/>
                </a:solidFill>
                <a:latin typeface="+mj-lt"/>
              </a:rPr>
            </a:b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Teach them the Study Cycle*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76600" y="5638800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*adapted from Frank Christ’s PLRS system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3" descr="C:\Users\Saundra\AppData\Local\Microsoft\Windows\Temporary Internet Files\Content.IE5\QXGU3RF2\MC90007084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20" y="2114131"/>
            <a:ext cx="928012" cy="18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092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6"/>
          <p:cNvGrpSpPr/>
          <p:nvPr/>
        </p:nvGrpSpPr>
        <p:grpSpPr>
          <a:xfrm>
            <a:off x="428453" y="381000"/>
            <a:ext cx="4114800" cy="4648200"/>
            <a:chOff x="144629" y="419114"/>
            <a:chExt cx="4351170" cy="4495755"/>
          </a:xfrm>
          <a:solidFill>
            <a:srgbClr val="BD5D2D"/>
          </a:solidFill>
          <a:scene3d>
            <a:camera prst="orthographicFront"/>
            <a:lightRig rig="flat" dir="t"/>
          </a:scene3d>
        </p:grpSpPr>
        <p:sp>
          <p:nvSpPr>
            <p:cNvPr id="28" name="Oval 27"/>
            <p:cNvSpPr/>
            <p:nvPr/>
          </p:nvSpPr>
          <p:spPr>
            <a:xfrm>
              <a:off x="144629" y="419114"/>
              <a:ext cx="4351170" cy="4495755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1711921" y="643902"/>
              <a:ext cx="1216587" cy="67436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/>
                <a:t>4</a:t>
              </a:r>
              <a:br>
                <a:rPr lang="en-US" sz="2000" kern="1200" dirty="0"/>
              </a:br>
              <a:r>
                <a:rPr lang="en-US" sz="2000" kern="1200" dirty="0">
                  <a:solidFill>
                    <a:schemeClr val="bg1"/>
                  </a:solidFill>
                </a:rPr>
                <a:t>Reflect</a:t>
              </a:r>
            </a:p>
          </p:txBody>
        </p:sp>
      </p:grpSp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273600366"/>
              </p:ext>
            </p:extLst>
          </p:nvPr>
        </p:nvGraphicFramePr>
        <p:xfrm>
          <a:off x="-228600" y="418107"/>
          <a:ext cx="5289176" cy="3766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57200" y="5292636"/>
            <a:ext cx="8264745" cy="990600"/>
          </a:xfrm>
          <a:prstGeom prst="roundRect">
            <a:avLst>
              <a:gd name="adj" fmla="val 10000"/>
            </a:avLst>
          </a:prstGeom>
          <a:noFill/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TextBox 1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666666"/>
          </a:solidFill>
        </p:spPr>
        <p:txBody>
          <a:bodyPr wrap="square" tIns="182880" rIns="457200" bIns="91440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Goudy Old Style" pitchFamily="18" charset="0"/>
              </a:rPr>
              <a:t>The Study Cycle  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807339"/>
              </p:ext>
            </p:extLst>
          </p:nvPr>
        </p:nvGraphicFramePr>
        <p:xfrm>
          <a:off x="457200" y="5368836"/>
          <a:ext cx="8157883" cy="838200"/>
        </p:xfrm>
        <a:graphic>
          <a:graphicData uri="http://schemas.openxmlformats.org/drawingml/2006/table">
            <a:tbl>
              <a:tblPr/>
              <a:tblGrid>
                <a:gridCol w="325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14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92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Set a Goal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1-2 min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Decide what you want to accomplish in your study session </a:t>
                      </a:r>
                      <a:endParaRPr lang="en-US" sz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1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Study with Focus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30-50 min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Interact with material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organize, concept map, summarize,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process, re-read, fill-in notes, reflect, etc.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2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Reward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Yourself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10-15 min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Take</a:t>
                      </a:r>
                      <a:r>
                        <a:rPr lang="en-US" sz="1000" b="1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 break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call a friend, play a short game, get a snack</a:t>
                      </a:r>
                      <a:endParaRPr lang="en-US" sz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6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Review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5 min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Go over what you just studied</a:t>
                      </a:r>
                      <a:endParaRPr lang="en-US" sz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47382" y="4975558"/>
            <a:ext cx="412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Focused Study Sessions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59858" y="1828800"/>
            <a:ext cx="1029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Attend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34627" y="2756062"/>
            <a:ext cx="108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Review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29044" y="3505200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Study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989818" y="1923373"/>
            <a:ext cx="5732127" cy="470123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15050" y="1931831"/>
            <a:ext cx="5706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u="sng" dirty="0"/>
              <a:t>Attend</a:t>
            </a:r>
            <a:r>
              <a:rPr lang="en-US" sz="1200" i="1" u="sng" dirty="0"/>
              <a:t> </a:t>
            </a:r>
            <a:r>
              <a:rPr lang="en-US" sz="1200" b="1" u="sng" dirty="0"/>
              <a:t>class </a:t>
            </a:r>
            <a:r>
              <a:rPr lang="en-US" sz="1200" dirty="0"/>
              <a:t>– </a:t>
            </a:r>
            <a:r>
              <a:rPr lang="en-US" sz="1200" b="1" dirty="0"/>
              <a:t>GO TO CLASS! </a:t>
            </a:r>
            <a:r>
              <a:rPr lang="en-US" sz="1200" dirty="0"/>
              <a:t>Answer and ask questions and take meaningful notes. 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89819" y="2848838"/>
            <a:ext cx="5732125" cy="43210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ounded Rectangle 35"/>
          <p:cNvSpPr/>
          <p:nvPr/>
        </p:nvSpPr>
        <p:spPr>
          <a:xfrm>
            <a:off x="2989820" y="4426916"/>
            <a:ext cx="5732126" cy="5715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3029906" y="1020103"/>
            <a:ext cx="5692037" cy="645136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065417" y="1018908"/>
            <a:ext cx="5656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581025" algn="l"/>
              </a:tabLst>
            </a:pPr>
            <a:r>
              <a:rPr kumimoji="0" lang="en-US" sz="12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Preview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before</a:t>
            </a:r>
            <a:r>
              <a:rPr kumimoji="0" lang="en-US" sz="1200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class</a:t>
            </a:r>
            <a:r>
              <a:rPr kumimoji="0" lang="en-US" sz="1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/>
              <a:t>–</a:t>
            </a:r>
            <a:r>
              <a:rPr lang="en-US" sz="1200" dirty="0">
                <a:ea typeface="Calibri" pitchFamily="34" charset="0"/>
                <a:cs typeface="Times New Roman" pitchFamily="18" charset="0"/>
              </a:rPr>
              <a:t> S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kim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the chapter, </a:t>
            </a:r>
            <a:r>
              <a:rPr lang="en-US" sz="1200" dirty="0"/>
              <a:t>note headings and boldface words, </a:t>
            </a:r>
            <a:r>
              <a:rPr lang="en-US" sz="1200" dirty="0">
                <a:ea typeface="Calibri" pitchFamily="34" charset="0"/>
                <a:cs typeface="Times New Roman" pitchFamily="18" charset="0"/>
              </a:rPr>
              <a:t>review summaries and chapter objectives, and come up with que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stions you’d  like </a:t>
            </a:r>
            <a:r>
              <a:rPr lang="en-US" sz="1200" dirty="0">
                <a:ea typeface="Calibri" pitchFamily="34" charset="0"/>
                <a:cs typeface="Times New Roman" pitchFamily="18" charset="0"/>
              </a:rPr>
              <a:t>the lecture to answer for you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15050" y="2855124"/>
            <a:ext cx="5706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u="sng" dirty="0"/>
              <a:t>Review</a:t>
            </a:r>
            <a:r>
              <a:rPr lang="en-US" sz="1200" b="1" u="sng" dirty="0"/>
              <a:t> after class</a:t>
            </a:r>
            <a:r>
              <a:rPr lang="en-US" sz="1200" u="sng" dirty="0"/>
              <a:t> </a:t>
            </a:r>
            <a:r>
              <a:rPr lang="en-US" sz="1200" dirty="0"/>
              <a:t>– As soon after class as possible, read notes, fill in gaps and note any questions.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15051" y="4399475"/>
            <a:ext cx="5706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u="sng" dirty="0"/>
              <a:t>Assess</a:t>
            </a:r>
            <a:r>
              <a:rPr lang="en-US" sz="1200" b="1" u="sng" dirty="0"/>
              <a:t> your Learning</a:t>
            </a:r>
            <a:r>
              <a:rPr lang="en-US" sz="1200" b="1" dirty="0"/>
              <a:t> </a:t>
            </a:r>
            <a:r>
              <a:rPr lang="en-US" sz="1200" dirty="0"/>
              <a:t>– Periodically perform reality checks</a:t>
            </a:r>
          </a:p>
          <a:p>
            <a:pPr marL="234950" indent="-123825">
              <a:buFont typeface="Arial" pitchFamily="34" charset="0"/>
              <a:buChar char="•"/>
            </a:pPr>
            <a:r>
              <a:rPr lang="en-US" sz="1200" dirty="0"/>
              <a:t>Am I using study methods that are effective?</a:t>
            </a:r>
          </a:p>
          <a:p>
            <a:pPr marL="234950" indent="-123825">
              <a:buFont typeface="Arial" pitchFamily="34" charset="0"/>
              <a:buChar char="•"/>
            </a:pPr>
            <a:r>
              <a:rPr lang="en-US" sz="1200" dirty="0"/>
              <a:t>Do I understand the material enough to teach it to others?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84261" y="914400"/>
            <a:ext cx="1181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Preview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 w="76200">
            <a:solidFill>
              <a:srgbClr val="CD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0" y="6390409"/>
            <a:ext cx="9144000" cy="0"/>
          </a:xfrm>
          <a:prstGeom prst="line">
            <a:avLst/>
          </a:prstGeom>
          <a:ln w="76200">
            <a:solidFill>
              <a:srgbClr val="CD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5675779" y="6390409"/>
            <a:ext cx="2891118" cy="2337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C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enter for 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A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cademic 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udy Old Style" pitchFamily="18" charset="0"/>
                <a:cs typeface="Arial" pitchFamily="34" charset="0"/>
              </a:rPr>
              <a:t>uccess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53000" y="6663170"/>
            <a:ext cx="3675529" cy="194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B-31 Coates Hall </a:t>
            </a:r>
            <a:r>
              <a:rPr kumimoji="0" lang="en-US" sz="1000" b="0" i="0" u="none" strike="noStrike" cap="none" normalizeH="0" baseline="0" noProof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▪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225.578.2872 </a:t>
            </a:r>
            <a:r>
              <a:rPr kumimoji="0" lang="en-US" sz="1000" b="0" i="0" u="none" strike="noStrike" cap="none" normalizeH="0" baseline="0" noProof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▪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www.cas.lsu.edu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76145" y="4267200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Assess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2989820" y="3617918"/>
            <a:ext cx="5732126" cy="675409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3031700" y="3617918"/>
            <a:ext cx="5690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u="sng" dirty="0"/>
              <a:t>Study </a:t>
            </a:r>
            <a:r>
              <a:rPr lang="en-US" sz="1200" dirty="0"/>
              <a:t>– Repetition is the key.  Ask questions such as ‘why’, ‘how’, and ‘what if’.</a:t>
            </a:r>
          </a:p>
          <a:p>
            <a:pPr marL="234950" indent="-123825">
              <a:buFont typeface="Arial" pitchFamily="34" charset="0"/>
              <a:buChar char="•"/>
            </a:pPr>
            <a:r>
              <a:rPr lang="en-US" sz="1200" dirty="0"/>
              <a:t>Intense Study Sessions* - 3-5 short study sessions per day</a:t>
            </a:r>
          </a:p>
          <a:p>
            <a:pPr marL="234950" indent="-123825">
              <a:buFont typeface="Arial" pitchFamily="34" charset="0"/>
              <a:buChar char="•"/>
            </a:pPr>
            <a:r>
              <a:rPr lang="en-US" sz="1200" dirty="0"/>
              <a:t>Weekend Review – Read notes and material from the week to make connections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8236" y="6469423"/>
            <a:ext cx="1008529" cy="29116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329381"/>
            <a:ext cx="8609883" cy="11430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+mn-lt"/>
              </a:rPr>
              <a:t>Brea Manuel*, BS in Chemistry, 2018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r>
              <a:rPr lang="en-US" sz="2400" b="1" dirty="0">
                <a:solidFill>
                  <a:srgbClr val="002060"/>
                </a:solidFill>
                <a:latin typeface="+mn-lt"/>
              </a:rPr>
              <a:t>Entered PhD Program at </a:t>
            </a:r>
            <a:br>
              <a:rPr lang="en-US" sz="2400" b="1" dirty="0">
                <a:solidFill>
                  <a:srgbClr val="002060"/>
                </a:solidFill>
                <a:latin typeface="+mn-lt"/>
              </a:rPr>
            </a:br>
            <a:r>
              <a:rPr lang="en-US" sz="2400" b="1" dirty="0">
                <a:solidFill>
                  <a:srgbClr val="002060"/>
                </a:solidFill>
                <a:latin typeface="+mn-lt"/>
              </a:rPr>
              <a:t>Emory University on Full Fellowship in Fall 2018</a:t>
            </a:r>
            <a:br>
              <a:rPr lang="en-US" sz="2400" b="1" dirty="0">
                <a:solidFill>
                  <a:srgbClr val="002060"/>
                </a:solidFill>
                <a:latin typeface="+mn-lt"/>
              </a:rPr>
            </a:br>
            <a:r>
              <a:rPr lang="en-US" sz="2400" b="1" dirty="0">
                <a:solidFill>
                  <a:srgbClr val="002060"/>
                </a:solidFill>
                <a:latin typeface="+mn-lt"/>
              </a:rPr>
              <a:t>Became a PhD Candidate Spring 2020!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625"/>
          <a:stretch/>
        </p:blipFill>
        <p:spPr>
          <a:xfrm>
            <a:off x="460375" y="1981200"/>
            <a:ext cx="3963039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9768" y="2286000"/>
            <a:ext cx="46604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intense (focused) study sessions helped me most.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 actually got A+ on 3 out of 4 of my finals using that method of studying. It’s important to use it everyday before finals week, and I think it would really benefit students during finals week.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rgbClr val="4F81BD">
              <a:lumMod val="50000"/>
            </a:srgbClr>
          </a:solidFill>
          <a:ln w="25400" cap="flat" cmpd="sng" algn="ctr">
            <a:noFill/>
            <a:prstDash val="solid"/>
          </a:ln>
          <a:effectLst>
            <a:innerShdw blurRad="127000" dist="50800" dir="27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3D3BCB-EFCB-4EDF-A498-B7E66F3D1818}"/>
              </a:ext>
            </a:extLst>
          </p:cNvPr>
          <p:cNvSpPr txBox="1"/>
          <p:nvPr/>
        </p:nvSpPr>
        <p:spPr>
          <a:xfrm>
            <a:off x="609600" y="6146607"/>
            <a:ext cx="8460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*Manuel, B.A., Karloff, D.B. Recruit and retain a diverse workforce. Nat Rev Chem (2020). https://doi.org/10.1038/s41570-020-0214-z</a:t>
            </a:r>
          </a:p>
        </p:txBody>
      </p:sp>
    </p:spTree>
    <p:extLst>
      <p:ext uri="{BB962C8B-B14F-4D97-AF65-F5344CB8AC3E}">
        <p14:creationId xmlns:p14="http://schemas.microsoft.com/office/powerpoint/2010/main" val="13000402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8070"/>
            <a:ext cx="8683625" cy="546039"/>
          </a:xfrm>
        </p:spPr>
        <p:txBody>
          <a:bodyPr>
            <a:normAutofit/>
          </a:bodyPr>
          <a:lstStyle/>
          <a:p>
            <a:r>
              <a:rPr lang="en-US" sz="2800" dirty="0"/>
              <a:t>Sharing Bloom’s and The Study Cycle Improved Learning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881" y="662179"/>
            <a:ext cx="845661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Dr. Kelter: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	After the ND-Gateway workshop this August, I shared Dr. McGuire’s presentation with several of my colleagues and students in the ABEN department. </a:t>
            </a:r>
          </a:p>
          <a:p>
            <a:pPr marL="0" indent="0">
              <a:buNone/>
            </a:pPr>
            <a:r>
              <a:rPr lang="en-US" sz="1800" dirty="0"/>
              <a:t> 	One ABEN student was struggling in his classes. I asked how he studied, and found he didn’t have good study habits. I </a:t>
            </a:r>
            <a:r>
              <a:rPr lang="en-US" sz="1800" b="1" dirty="0">
                <a:solidFill>
                  <a:srgbClr val="FF0000"/>
                </a:solidFill>
              </a:rPr>
              <a:t>shared the PPT with him on August 21, 2018, and also emphasized the content in slide 32 (Bloom’s Taxonomy) and slide 45 (Study Cycle)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  <a:r>
              <a:rPr lang="en-US" sz="1800" dirty="0"/>
              <a:t> He wrote me an email today (September 7, 2018) and said: </a:t>
            </a:r>
          </a:p>
          <a:p>
            <a:pPr marL="0" indent="0">
              <a:buNone/>
            </a:pPr>
            <a:r>
              <a:rPr lang="en-US" sz="1800" dirty="0"/>
              <a:t> 	</a:t>
            </a:r>
            <a:r>
              <a:rPr lang="en-US" sz="1800" b="1" dirty="0">
                <a:solidFill>
                  <a:srgbClr val="FF0000"/>
                </a:solidFill>
              </a:rPr>
              <a:t>“I actually am applying myself and changed my study and planning habits </a:t>
            </a:r>
            <a:r>
              <a:rPr lang="en-US" sz="1800" dirty="0"/>
              <a:t>and it seems to be paying off already</a:t>
            </a:r>
            <a:r>
              <a:rPr lang="en-US" sz="1800" b="1" dirty="0"/>
              <a:t>. </a:t>
            </a:r>
            <a:r>
              <a:rPr lang="en-US" sz="1800" b="1" dirty="0">
                <a:solidFill>
                  <a:srgbClr val="FF0000"/>
                </a:solidFill>
              </a:rPr>
              <a:t>I scored 114% on the first and only graded homework assignment so far and took the first exam on Wednesday and got 100%.”</a:t>
            </a:r>
          </a:p>
          <a:p>
            <a:pPr marL="0" indent="0">
              <a:buNone/>
            </a:pPr>
            <a:r>
              <a:rPr lang="en-US" sz="1800" dirty="0"/>
              <a:t> 	I also applied the suggestion in Slide 14 to my class, and </a:t>
            </a:r>
            <a:r>
              <a:rPr lang="en-US" sz="1800" b="1" dirty="0">
                <a:solidFill>
                  <a:srgbClr val="FF0000"/>
                </a:solidFill>
              </a:rPr>
              <a:t>invited students to co-teach some lectures with me.</a:t>
            </a:r>
            <a:r>
              <a:rPr lang="en-US" sz="1800" dirty="0"/>
              <a:t> They did a fantastic job by adding much more content and real world experience to the class. This is truly a wonderful experience for me because </a:t>
            </a:r>
            <a:r>
              <a:rPr lang="en-US" sz="1800" b="1" dirty="0">
                <a:solidFill>
                  <a:srgbClr val="FF0000"/>
                </a:solidFill>
              </a:rPr>
              <a:t>I saw that students poured their passion and talent into the lecture. </a:t>
            </a:r>
          </a:p>
          <a:p>
            <a:pPr marL="0" indent="0">
              <a:buNone/>
            </a:pPr>
            <a:r>
              <a:rPr lang="en-US" sz="1800" dirty="0"/>
              <a:t> 	Please extend my appreciation to Dr. McGuire.   </a:t>
            </a:r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r>
              <a:rPr lang="en-US" sz="1800" dirty="0"/>
              <a:t>Thanks, </a:t>
            </a:r>
          </a:p>
          <a:p>
            <a:pPr marL="0" indent="0">
              <a:buNone/>
            </a:pPr>
            <a:r>
              <a:rPr lang="en-US" sz="1800" dirty="0"/>
              <a:t>Xinhua </a:t>
            </a:r>
            <a:r>
              <a:rPr lang="en-US" sz="1800" dirty="0" err="1"/>
              <a:t>Jia</a:t>
            </a:r>
            <a:r>
              <a:rPr lang="en-US" sz="1800" dirty="0"/>
              <a:t>, Ph.D., P.E. Associate Professor, Agricultural and Biosystems Engineering</a:t>
            </a:r>
          </a:p>
          <a:p>
            <a:pPr marL="0" indent="0">
              <a:buNone/>
            </a:pPr>
            <a:r>
              <a:rPr lang="en-US" sz="1800" dirty="0"/>
              <a:t>North Dakota State University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343737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914400" y="11430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happens when we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teach metacognitive learning strategies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Bloom’s Taxonomy, and the Study Cycle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an entire class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not just individuals?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19" y="3429000"/>
            <a:ext cx="384048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593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Callout 5"/>
          <p:cNvSpPr/>
          <p:nvPr/>
        </p:nvSpPr>
        <p:spPr bwMode="auto">
          <a:xfrm>
            <a:off x="680357" y="1757076"/>
            <a:ext cx="7924799" cy="3371273"/>
          </a:xfrm>
          <a:prstGeom prst="downArrowCallout">
            <a:avLst>
              <a:gd name="adj1" fmla="val 12216"/>
              <a:gd name="adj2" fmla="val 17468"/>
              <a:gd name="adj3" fmla="val 14224"/>
              <a:gd name="adj4" fmla="val 72054"/>
            </a:avLst>
          </a:prstGeom>
          <a:solidFill>
            <a:schemeClr val="accent1">
              <a:alpha val="1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451757" y="228600"/>
            <a:ext cx="8153399" cy="11430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Performance in Gen Chem 1202 Sp 2015 Based on One Learning Strategies Session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2001" y="1219200"/>
            <a:ext cx="784315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       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Attended		Absent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 1, 2, 3 Avg:	         68.14%		  69.67%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 4 Avg:		         83.45%	 	  75.91%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Exam Avg:	         80.98%	         75.24%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course Avg*: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0000"/>
                    <a:lumOff val="4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84.90%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0000"/>
                    <a:lumOff val="4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78.83%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Course Grade:      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    	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4102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50-min presentation on study and learning strategies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 exam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was followed by an improvement of one letter grade</a:t>
            </a:r>
          </a:p>
        </p:txBody>
      </p:sp>
    </p:spTree>
    <p:extLst>
      <p:ext uri="{BB962C8B-B14F-4D97-AF65-F5344CB8AC3E}">
        <p14:creationId xmlns:p14="http://schemas.microsoft.com/office/powerpoint/2010/main" val="36761773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365125" y="1076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6630" name="Rectangle 1030"/>
          <p:cNvSpPr>
            <a:spLocks noChangeArrowheads="1"/>
          </p:cNvSpPr>
          <p:nvPr/>
        </p:nvSpPr>
        <p:spPr bwMode="auto">
          <a:xfrm>
            <a:off x="685800" y="5556440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Dweck, Carol, 2006.  </a:t>
            </a:r>
          </a:p>
          <a:p>
            <a:pPr>
              <a:lnSpc>
                <a:spcPct val="80000"/>
              </a:lnSpc>
              <a:defRPr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Mindset: The New Psychology </a:t>
            </a:r>
          </a:p>
          <a:p>
            <a:pPr>
              <a:lnSpc>
                <a:spcPct val="80000"/>
              </a:lnSpc>
              <a:defRPr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of Success. 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New York:  </a:t>
            </a:r>
          </a:p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Random House Publishing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68985"/>
            <a:ext cx="2362200" cy="358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9883" y="298787"/>
            <a:ext cx="7884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Mindset Matters!</a:t>
            </a:r>
            <a:br>
              <a:rPr lang="en-US" sz="4800" dirty="0"/>
            </a:br>
            <a:r>
              <a:rPr lang="en-US" sz="2400" dirty="0"/>
              <a:t> 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2819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3560" y="1809166"/>
            <a:ext cx="2307440" cy="350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64966" y="5357334"/>
            <a:ext cx="43986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Shenk, David, 2010.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The Genius in All of Us: Why Everything You've Been Told About Genetics, Talent, and IQ Is Wrong. 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New York:  Doubleday </a:t>
            </a:r>
          </a:p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04925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0317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09600" y="458317"/>
            <a:ext cx="8382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Two Different Mindsets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About Intelligence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914400" y="1946077"/>
            <a:ext cx="8229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eaLnBrk="0" hangingPunct="0">
              <a:buFont typeface="Wingdings" pitchFamily="2" charset="2"/>
              <a:buChar char="§"/>
            </a:pPr>
            <a:r>
              <a:rPr lang="en-US" sz="3600" b="1" dirty="0">
                <a:latin typeface="Technical" pitchFamily="66" charset="0"/>
                <a:cs typeface="Times New Roman" pitchFamily="18" charset="0"/>
              </a:rPr>
              <a:t>  </a:t>
            </a:r>
            <a:r>
              <a:rPr lang="en-US" sz="3200" b="1" dirty="0">
                <a:cs typeface="Times New Roman" pitchFamily="18" charset="0"/>
              </a:rPr>
              <a:t>Fixed Mindset</a:t>
            </a:r>
          </a:p>
          <a:p>
            <a:pPr eaLnBrk="0" hangingPunct="0"/>
            <a:r>
              <a:rPr lang="en-US" sz="3200" b="1" dirty="0">
                <a:cs typeface="Times New Roman" pitchFamily="18" charset="0"/>
              </a:rPr>
              <a:t>	</a:t>
            </a:r>
            <a:r>
              <a:rPr lang="en-US" sz="3200" dirty="0">
                <a:cs typeface="Times New Roman" pitchFamily="18" charset="0"/>
              </a:rPr>
              <a:t>Intelligence is static</a:t>
            </a:r>
          </a:p>
          <a:p>
            <a:pPr eaLnBrk="0" hangingPunct="0"/>
            <a:r>
              <a:rPr lang="en-US" sz="3200" dirty="0">
                <a:cs typeface="Times New Roman" pitchFamily="18" charset="0"/>
              </a:rPr>
              <a:t>	You have a certain amount of it</a:t>
            </a:r>
          </a:p>
          <a:p>
            <a:pPr eaLnBrk="0" hangingPunct="0">
              <a:buFont typeface="Wingdings" pitchFamily="2" charset="2"/>
              <a:buChar char="§"/>
            </a:pPr>
            <a:endParaRPr lang="en-US" sz="3200" b="1" dirty="0"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lang="en-US" sz="3200" b="1" dirty="0">
                <a:cs typeface="Times New Roman" pitchFamily="18" charset="0"/>
              </a:rPr>
              <a:t>  Growth Mindset</a:t>
            </a:r>
          </a:p>
          <a:p>
            <a:pPr eaLnBrk="0" hangingPunct="0"/>
            <a:r>
              <a:rPr lang="en-US" sz="3200" b="1" dirty="0">
                <a:cs typeface="Times New Roman" pitchFamily="18" charset="0"/>
              </a:rPr>
              <a:t>	</a:t>
            </a:r>
            <a:r>
              <a:rPr lang="en-US" sz="3200" dirty="0">
                <a:cs typeface="Times New Roman" pitchFamily="18" charset="0"/>
              </a:rPr>
              <a:t>Intelligence can be developed</a:t>
            </a:r>
          </a:p>
          <a:p>
            <a:pPr eaLnBrk="0" hangingPunct="0"/>
            <a:r>
              <a:rPr lang="en-US" sz="3200" b="1" dirty="0">
                <a:cs typeface="Times New Roman" pitchFamily="18" charset="0"/>
              </a:rPr>
              <a:t>	</a:t>
            </a:r>
            <a:r>
              <a:rPr lang="en-US" sz="3200" dirty="0">
                <a:cs typeface="Times New Roman" pitchFamily="18" charset="0"/>
              </a:rPr>
              <a:t>You can grow it with actions</a:t>
            </a:r>
            <a:endParaRPr lang="en-US" sz="3200" dirty="0"/>
          </a:p>
          <a:p>
            <a:pPr eaLnBrk="0" hangingPunct="0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00200" y="6172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Dweck, Carol (2006) </a:t>
            </a:r>
            <a:r>
              <a:rPr lang="en-US" i="1" dirty="0"/>
              <a:t>Mindset:  The New Psychology of Success.</a:t>
            </a:r>
          </a:p>
          <a:p>
            <a:r>
              <a:rPr lang="en-US" dirty="0"/>
              <a:t>New York:  Random House Publishing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80010" y="14478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004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3FDA71-890F-4070-A1A5-A5FA6E014814}"/>
              </a:ext>
            </a:extLst>
          </p:cNvPr>
          <p:cNvSpPr txBox="1"/>
          <p:nvPr/>
        </p:nvSpPr>
        <p:spPr>
          <a:xfrm>
            <a:off x="490451" y="0"/>
            <a:ext cx="865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Lincoln University Accolades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CDACA-6F89-4011-9E30-0C73C9D478EB}"/>
              </a:ext>
            </a:extLst>
          </p:cNvPr>
          <p:cNvSpPr/>
          <p:nvPr/>
        </p:nvSpPr>
        <p:spPr>
          <a:xfrm>
            <a:off x="828057" y="847004"/>
            <a:ext cx="3982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20 Best HBCUs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A9C88-BBD3-4647-B372-AF247B4774B5}"/>
              </a:ext>
            </a:extLst>
          </p:cNvPr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4F81BD">
              <a:lumMod val="50000"/>
            </a:srgbClr>
          </a:solidFill>
          <a:ln w="25400" cap="flat" cmpd="sng" algn="ctr">
            <a:noFill/>
            <a:prstDash val="solid"/>
          </a:ln>
          <a:effectLst>
            <a:innerShdw blurRad="127000" dist="50800" dir="27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 descr="top 20 Historically Black Colleges and Universities badge">
            <a:extLst>
              <a:ext uri="{FF2B5EF4-FFF2-40B4-BE49-F238E27FC236}">
                <a16:creationId xmlns:a16="http://schemas.microsoft.com/office/drawing/2014/main" id="{11668D33-78D0-4F81-87C1-51A6F5DAD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08669"/>
            <a:ext cx="435292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B2BAA4-AD38-4BA5-85B0-BC21CA52FB65}"/>
              </a:ext>
            </a:extLst>
          </p:cNvPr>
          <p:cNvSpPr txBox="1"/>
          <p:nvPr/>
        </p:nvSpPr>
        <p:spPr>
          <a:xfrm>
            <a:off x="6067425" y="3196209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40 for </a:t>
            </a:r>
          </a:p>
          <a:p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Mobility</a:t>
            </a:r>
          </a:p>
        </p:txBody>
      </p:sp>
      <p:pic>
        <p:nvPicPr>
          <p:cNvPr id="8196" name="Picture 4" descr="Top 50 Socially Mobile Schools and Top 40 public institutions badge">
            <a:extLst>
              <a:ext uri="{FF2B5EF4-FFF2-40B4-BE49-F238E27FC236}">
                <a16:creationId xmlns:a16="http://schemas.microsoft.com/office/drawing/2014/main" id="{4D605FBE-2583-4B55-AA9F-C8A15F61A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34406"/>
            <a:ext cx="450532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9D9719-E3D6-46DA-886B-93D4B0B61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925" y="4039632"/>
            <a:ext cx="2857500" cy="2238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D9EED9-6186-45C6-A92A-49DC86C28EB1}"/>
              </a:ext>
            </a:extLst>
          </p:cNvPr>
          <p:cNvSpPr txBox="1"/>
          <p:nvPr/>
        </p:nvSpPr>
        <p:spPr>
          <a:xfrm>
            <a:off x="2386012" y="6131351"/>
            <a:ext cx="4848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10 Best Value HBCU</a:t>
            </a:r>
          </a:p>
        </p:txBody>
      </p:sp>
    </p:spTree>
    <p:extLst>
      <p:ext uri="{BB962C8B-B14F-4D97-AF65-F5344CB8AC3E}">
        <p14:creationId xmlns:p14="http://schemas.microsoft.com/office/powerpoint/2010/main" val="259161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54236" cy="12954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Responses to 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Many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Situations </a:t>
            </a:r>
            <a:b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are Based on Mindset</a:t>
            </a:r>
            <a:br>
              <a:rPr lang="en-US" sz="40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4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808025"/>
              </p:ext>
            </p:extLst>
          </p:nvPr>
        </p:nvGraphicFramePr>
        <p:xfrm>
          <a:off x="0" y="1371600"/>
          <a:ext cx="90678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1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1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4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6818">
                <a:tc>
                  <a:txBody>
                    <a:bodyPr/>
                    <a:lstStyle/>
                    <a:p>
                      <a:pPr algn="l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Fixed</a:t>
                      </a:r>
                      <a:r>
                        <a:rPr lang="en-US" sz="2400" b="1" baseline="0" dirty="0"/>
                        <a:t> Mindset Response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Growth</a:t>
                      </a:r>
                      <a:r>
                        <a:rPr lang="en-US" sz="2400" b="1" baseline="0" dirty="0"/>
                        <a:t> Mindset Response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587">
                <a:tc>
                  <a:txBody>
                    <a:bodyPr/>
                    <a:lstStyle/>
                    <a:p>
                      <a:r>
                        <a:rPr lang="en-US" sz="2400" b="1" dirty="0"/>
                        <a:t>Challenges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Avoid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Embrace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587">
                <a:tc>
                  <a:txBody>
                    <a:bodyPr/>
                    <a:lstStyle/>
                    <a:p>
                      <a:r>
                        <a:rPr lang="en-US" sz="2400" b="1" dirty="0"/>
                        <a:t>Obstacles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Give up easily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Persist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7234">
                <a:tc>
                  <a:txBody>
                    <a:bodyPr/>
                    <a:lstStyle/>
                    <a:p>
                      <a:r>
                        <a:rPr lang="en-US" sz="2400" b="1" dirty="0"/>
                        <a:t>Tasks requiring</a:t>
                      </a:r>
                      <a:r>
                        <a:rPr lang="en-US" sz="2400" b="1" baseline="0" dirty="0"/>
                        <a:t> effort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Fruitless to 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Path to mastery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587">
                <a:tc>
                  <a:txBody>
                    <a:bodyPr/>
                    <a:lstStyle/>
                    <a:p>
                      <a:r>
                        <a:rPr lang="en-US" sz="2400" b="1" dirty="0"/>
                        <a:t>Criticism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Ignore 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Learn from 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5587">
                <a:tc>
                  <a:txBody>
                    <a:bodyPr/>
                    <a:lstStyle/>
                    <a:p>
                      <a:r>
                        <a:rPr lang="en-US" sz="2400" b="1" dirty="0"/>
                        <a:t>Success of Others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Threatening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Inspirational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042761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990600" y="-22302"/>
            <a:ext cx="7898263" cy="6858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200" i="1" dirty="0"/>
            </a:br>
            <a:br>
              <a:rPr lang="en-US" sz="12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Which mindset about intelligence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do you think 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most students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have?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276600" y="2590800"/>
            <a:ext cx="4114800" cy="2667000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Fixed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Growth</a:t>
            </a:r>
          </a:p>
        </p:txBody>
      </p:sp>
      <p:sp>
        <p:nvSpPr>
          <p:cNvPr id="5" name="TPCountdownTrigger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992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69900" y="0"/>
            <a:ext cx="86741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Which mindset about student intelligence 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do you think 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most faculty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have?</a:t>
            </a:r>
            <a:endParaRPr lang="en-US" sz="3200" dirty="0">
              <a:latin typeface="+mn-lt"/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505200" y="24384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Fixed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Growth</a:t>
            </a:r>
          </a:p>
        </p:txBody>
      </p:sp>
      <p:sp>
        <p:nvSpPr>
          <p:cNvPr id="10" name="TPCountdownTrigger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426614" y="996880"/>
            <a:ext cx="8610600" cy="747778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	</a:t>
            </a:r>
            <a:r>
              <a:rPr lang="en-US" sz="2800" dirty="0">
                <a:solidFill>
                  <a:schemeClr val="tx1"/>
                </a:solidFill>
              </a:rPr>
              <a:t>“…Personally, I am not so good at chemistry and unfortunately, at this point my grade for that class is reflecting exactly that. I am emailing you inquiring about a possibility of you tutoring me.”</a:t>
            </a:r>
          </a:p>
          <a:p>
            <a:pPr>
              <a:buNone/>
            </a:pPr>
            <a:r>
              <a:rPr lang="en-US" sz="2800" b="1" dirty="0">
                <a:solidFill>
                  <a:schemeClr val="tx1"/>
                </a:solidFill>
                <a:latin typeface="Goudy Old Style" pitchFamily="18" charset="0"/>
              </a:rPr>
              <a:t>							</a:t>
            </a:r>
            <a:r>
              <a:rPr lang="en-US" sz="2800" dirty="0">
                <a:solidFill>
                  <a:schemeClr val="tx1"/>
                </a:solidFill>
              </a:rPr>
              <a:t>April 6, 2011</a:t>
            </a:r>
            <a:endParaRPr lang="en-US" sz="2800" b="1" dirty="0">
              <a:solidFill>
                <a:schemeClr val="tx1"/>
              </a:solidFill>
              <a:latin typeface="Goudy Old Style" pitchFamily="18" charset="0"/>
            </a:endParaRPr>
          </a:p>
          <a:p>
            <a:pPr>
              <a:buNone/>
            </a:pPr>
            <a:r>
              <a:rPr lang="en-US" sz="2800" b="1" dirty="0">
                <a:solidFill>
                  <a:schemeClr val="tx1"/>
                </a:solidFill>
                <a:latin typeface="Goudy Old Style" pitchFamily="18" charset="0"/>
              </a:rPr>
              <a:t>------------------------------------------------------------------------------------------------------------------------------------</a:t>
            </a:r>
          </a:p>
          <a:p>
            <a:pPr>
              <a:buNone/>
            </a:pPr>
            <a:r>
              <a:rPr lang="en-US" sz="2800" b="1" dirty="0">
                <a:solidFill>
                  <a:schemeClr val="tx1"/>
                </a:solidFill>
                <a:latin typeface="Goudy Old Style" pitchFamily="18" charset="0"/>
              </a:rPr>
              <a:t>	“</a:t>
            </a:r>
            <a:r>
              <a:rPr lang="en-US" sz="2800" dirty="0">
                <a:solidFill>
                  <a:schemeClr val="tx1"/>
                </a:solidFill>
              </a:rPr>
              <a:t>I made a 68, 50, (50), </a:t>
            </a:r>
            <a:r>
              <a:rPr lang="en-US" sz="2800" dirty="0">
                <a:solidFill>
                  <a:srgbClr val="FF0000"/>
                </a:solidFill>
              </a:rPr>
              <a:t>87, 87, and a 97 on my final</a:t>
            </a:r>
            <a:r>
              <a:rPr lang="en-US" sz="2800" dirty="0">
                <a:solidFill>
                  <a:schemeClr val="tx1"/>
                </a:solidFill>
              </a:rPr>
              <a:t>. I </a:t>
            </a:r>
            <a:r>
              <a:rPr lang="en-US" sz="2800" b="1" dirty="0">
                <a:solidFill>
                  <a:schemeClr val="tx1"/>
                </a:solidFill>
              </a:rPr>
              <a:t>ended up earning a 90 (A) in the course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b="1" dirty="0">
                <a:solidFill>
                  <a:schemeClr val="tx1"/>
                </a:solidFill>
              </a:rPr>
              <a:t>but I started with a 60 (D)</a:t>
            </a:r>
            <a:r>
              <a:rPr lang="en-US" sz="2800" dirty="0">
                <a:solidFill>
                  <a:schemeClr val="tx1"/>
                </a:solidFill>
              </a:rPr>
              <a:t>. I think what I did different was make sidenotes in each chapter and as I progressed onto the next chapter I was able to refer to these notes. </a:t>
            </a:r>
            <a:r>
              <a:rPr lang="en-US" sz="2800" b="1" i="1" dirty="0">
                <a:solidFill>
                  <a:schemeClr val="tx1"/>
                </a:solidFill>
              </a:rPr>
              <a:t>I would say that in chemistry everything builds from the previous topic.</a:t>
            </a:r>
            <a:endParaRPr lang="en-US" sz="2800" b="1" i="1" dirty="0"/>
          </a:p>
          <a:p>
            <a:pPr>
              <a:buNone/>
            </a:pPr>
            <a:r>
              <a:rPr lang="en-US" sz="2800" b="1" i="1" dirty="0">
                <a:solidFill>
                  <a:schemeClr val="tx1"/>
                </a:solidFill>
              </a:rPr>
              <a:t>							</a:t>
            </a:r>
            <a:r>
              <a:rPr lang="en-US" sz="2800" dirty="0">
                <a:solidFill>
                  <a:schemeClr val="tx1"/>
                </a:solidFill>
              </a:rPr>
              <a:t>May 13, 2011</a:t>
            </a:r>
          </a:p>
          <a:p>
            <a:pPr lvl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											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Semester GPA:  3.8</a:t>
            </a:r>
          </a:p>
          <a:p>
            <a:pPr>
              <a:buFont typeface="Wingdings" pitchFamily="2" charset="2"/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 dirty="0"/>
              <a:t>					</a:t>
            </a:r>
            <a:endParaRPr lang="en-US" sz="2800" i="1" dirty="0"/>
          </a:p>
          <a:p>
            <a:pPr algn="r">
              <a:buFont typeface="Wingdings" pitchFamily="2" charset="2"/>
              <a:buNone/>
            </a:pPr>
            <a:r>
              <a:rPr lang="en-US" sz="2800" dirty="0"/>
              <a:t>		</a:t>
            </a:r>
            <a:endParaRPr lang="en-US" sz="2800" i="1" dirty="0"/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426614" y="42773"/>
            <a:ext cx="87087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chnical" pitchFamily="66" charset="0"/>
                <a:ea typeface="+mn-ea"/>
                <a:cs typeface="+mn-cs"/>
              </a:rPr>
              <a:t>           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itchFamily="18" charset="0"/>
                <a:ea typeface="+mn-ea"/>
                <a:cs typeface="+mn-cs"/>
              </a:rPr>
              <a:t>Email from a General Chemistry  Student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itchFamily="18" charset="0"/>
                <a:ea typeface="+mn-ea"/>
                <a:cs typeface="+mn-cs"/>
              </a:rPr>
              <a:t>with a Fixed Mindset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956" y="6096000"/>
            <a:ext cx="9144000" cy="0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E565535-09FD-4660-8A85-C6D498F48185}"/>
              </a:ext>
            </a:extLst>
          </p:cNvPr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4F81BD">
              <a:lumMod val="50000"/>
            </a:srgbClr>
          </a:solidFill>
          <a:ln w="25400" cap="flat" cmpd="sng" algn="ctr">
            <a:noFill/>
            <a:prstDash val="solid"/>
          </a:ln>
          <a:effectLst>
            <a:innerShdw blurRad="127000" dist="50800" dir="27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2181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305800" cy="88255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Changes Faculty Have Made that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Improved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Learning and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610600" cy="5791200"/>
          </a:xfrm>
        </p:spPr>
        <p:txBody>
          <a:bodyPr>
            <a:normAutofit fontScale="92500"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Present one 50-minute session on metacognition, Bloom’s Taxonomy, and the Study Cycle </a:t>
            </a:r>
            <a:r>
              <a:rPr lang="en-US" sz="2800" i="1" dirty="0">
                <a:solidFill>
                  <a:schemeClr val="tx1"/>
                </a:solidFill>
                <a:latin typeface="+mn-lt"/>
              </a:rPr>
              <a:t>(Chemistry Professor at Middle Tennessee State University)</a:t>
            </a:r>
          </a:p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Provide learning strategies information to students after Test 1, and tell them about mindset</a:t>
            </a:r>
          </a:p>
          <a:p>
            <a:pPr marL="0" indent="0">
              <a:buNone/>
            </a:pPr>
            <a:r>
              <a:rPr lang="en-US" sz="2800" b="1" i="1" dirty="0">
                <a:solidFill>
                  <a:schemeClr val="tx1"/>
                </a:solidFill>
                <a:latin typeface="+mn-lt"/>
              </a:rPr>
              <a:t>      	</a:t>
            </a:r>
            <a:r>
              <a:rPr lang="en-US" sz="2800" i="1" dirty="0">
                <a:solidFill>
                  <a:schemeClr val="tx1"/>
                </a:solidFill>
                <a:latin typeface="+mn-lt"/>
              </a:rPr>
              <a:t>(Psychology Professor at Southern Crescent Technical 	College)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Increase the frequency of tests from three per semester to biweekly </a:t>
            </a:r>
            <a:r>
              <a:rPr lang="en-US" sz="2800" i="1" dirty="0">
                <a:solidFill>
                  <a:srgbClr val="C00000"/>
                </a:solidFill>
                <a:latin typeface="+mn-lt"/>
              </a:rPr>
              <a:t>(Mathematics Professor at Miles College)</a:t>
            </a:r>
          </a:p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Teach students how to read </a:t>
            </a:r>
            <a:r>
              <a:rPr lang="en-US" sz="2800" i="1" dirty="0">
                <a:solidFill>
                  <a:schemeClr val="tx1"/>
                </a:solidFill>
                <a:latin typeface="+mn-lt"/>
              </a:rPr>
              <a:t>(Chemistry Professor at LSU)</a:t>
            </a:r>
          </a:p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Have students determine their learning style preference and write reflection on how they will use the information 	</a:t>
            </a:r>
            <a:r>
              <a:rPr lang="en-US" sz="2800" i="1" dirty="0">
                <a:solidFill>
                  <a:schemeClr val="tx1"/>
                </a:solidFill>
                <a:latin typeface="+mn-lt"/>
              </a:rPr>
              <a:t>(Entomology Professor at LSU)</a:t>
            </a:r>
          </a:p>
          <a:p>
            <a:pPr marL="0" indent="0">
              <a:buNone/>
            </a:pPr>
            <a:endParaRPr lang="en-US" sz="2800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90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848600" cy="882555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The Experience of One Professor </a:t>
            </a:r>
            <a:b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at Miles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29" y="1600200"/>
            <a:ext cx="8364071" cy="5791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+mn-lt"/>
              </a:rPr>
              <a:t>Beliefs I had to change: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 	Math is a gatekeeper course.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     	You MUST get through ALL the material      		before the semester is over.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 	I was skeptical about metacognition.</a:t>
            </a:r>
          </a:p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Why I changed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	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To avoid overwhelming students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	To allow time to teach the Study Cycle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6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52" y="76200"/>
            <a:ext cx="8395648" cy="8382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+mn-lt"/>
              </a:rPr>
              <a:t>Professor Charles N. Morris III:</a:t>
            </a:r>
            <a:br>
              <a:rPr lang="en-US" dirty="0">
                <a:solidFill>
                  <a:srgbClr val="C00000"/>
                </a:solidFill>
                <a:latin typeface="+mn-lt"/>
              </a:rPr>
            </a:br>
            <a:r>
              <a:rPr lang="en-US" sz="3600" dirty="0">
                <a:solidFill>
                  <a:srgbClr val="C00000"/>
                </a:solidFill>
                <a:latin typeface="+mn-lt"/>
              </a:rPr>
              <a:t>Miles College Faculty Member of the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352" y="1066800"/>
            <a:ext cx="8153400" cy="6248400"/>
          </a:xfrm>
        </p:spPr>
        <p:txBody>
          <a:bodyPr>
            <a:normAutofit fontScale="92500"/>
          </a:bodyPr>
          <a:lstStyle/>
          <a:p>
            <a:r>
              <a:rPr lang="en-US" sz="3500" b="1" dirty="0">
                <a:solidFill>
                  <a:schemeClr val="tx1"/>
                </a:solidFill>
                <a:latin typeface="+mn-lt"/>
              </a:rPr>
              <a:t>What changes I made: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I now incorporate study skills into my instruction.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I gave repeated reminders of, and briefly practiced, The Study Cycle.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I started stripping course material down to the bare minimum, avoiding repetition when possible.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I gave smaller tests, and tested more frequently.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I used the test as a teaching device. Students who choose can get make up points by resubmitting missed questions on tests along with written solutions with correct procedures.</a:t>
            </a:r>
          </a:p>
          <a:p>
            <a:r>
              <a:rPr lang="en-US" sz="3500" b="1" dirty="0">
                <a:solidFill>
                  <a:schemeClr val="tx1"/>
                </a:solidFill>
                <a:latin typeface="+mn-lt"/>
              </a:rPr>
              <a:t>Why I am not skeptical of metacognition:</a:t>
            </a:r>
          </a:p>
          <a:p>
            <a:pPr lvl="1"/>
            <a:r>
              <a:rPr lang="en-US" sz="3900" b="1" dirty="0">
                <a:solidFill>
                  <a:srgbClr val="C00000"/>
                </a:solidFill>
              </a:rPr>
              <a:t>The results!</a:t>
            </a:r>
            <a:endParaRPr lang="en-US" sz="39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451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8E8834-94B6-45AB-90B5-3E07A3BF3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6" t="23333" r="45000" b="11482"/>
          <a:stretch/>
        </p:blipFill>
        <p:spPr>
          <a:xfrm>
            <a:off x="516082" y="0"/>
            <a:ext cx="8111836" cy="68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719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191B8-D54A-4661-A25E-BDD9709F3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6" t="23333" r="44778" b="5555"/>
          <a:stretch/>
        </p:blipFill>
        <p:spPr>
          <a:xfrm>
            <a:off x="838200" y="0"/>
            <a:ext cx="746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163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445690" cy="101789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LSU Analytical Chemistry Graduate Student’s Cumulative Exam Record </a:t>
            </a:r>
            <a:br>
              <a:rPr lang="en-US" sz="3200" dirty="0"/>
            </a:br>
            <a:r>
              <a:rPr lang="en-US" sz="3200" dirty="0"/>
              <a:t> </a:t>
            </a: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1295400" y="1905000"/>
            <a:ext cx="2438400" cy="450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2004 – 2005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9/04   	Failed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10/04	Failed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11/04	Failed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12/04	Failed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1/05	Passed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2/05	Failed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3/05	Failed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4/05	Failed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105400" y="24384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876800" y="28956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5334000" y="1981200"/>
            <a:ext cx="3810000" cy="450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2005 – 2006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10/05	Passed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11/05	Failed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12/05	Passed best in group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1/06	Passed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2/06	Passed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3/06	Failed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4/06	Passed last one!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5/06	N/A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4679" name="Text Box 7"/>
          <p:cNvSpPr txBox="1">
            <a:spLocks noChangeArrowheads="1"/>
          </p:cNvSpPr>
          <p:nvPr/>
        </p:nvSpPr>
        <p:spPr bwMode="auto">
          <a:xfrm>
            <a:off x="3505200" y="3124200"/>
            <a:ext cx="1676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Began work with CAS and the Writing Center in October 2005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22696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876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/>
      <p:bldP spid="284678" grpId="0"/>
      <p:bldP spid="2846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3778"/>
            <a:ext cx="8686800" cy="5920422"/>
          </a:xfrm>
        </p:spPr>
        <p:txBody>
          <a:bodyPr>
            <a:normAutofit/>
          </a:bodyPr>
          <a:lstStyle/>
          <a:p>
            <a:pPr marL="457200" lvl="1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Ghanaian President </a:t>
            </a:r>
            <a:r>
              <a:rPr lang="en-US" sz="3600" b="1" dirty="0"/>
              <a:t>Kwame Nkrumah</a:t>
            </a:r>
          </a:p>
          <a:p>
            <a:pPr marL="4572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Supreme Court Justice </a:t>
            </a:r>
            <a:r>
              <a:rPr lang="en-US" sz="3600" b="1" dirty="0"/>
              <a:t>Thurgood Marshall</a:t>
            </a:r>
          </a:p>
          <a:p>
            <a:pPr marL="4572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Rear Admiral </a:t>
            </a:r>
            <a:r>
              <a:rPr lang="en-US" sz="3600" b="1" dirty="0"/>
              <a:t>Lillian E Fishburne</a:t>
            </a:r>
          </a:p>
          <a:p>
            <a:pPr marL="4572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Monte Irvin, </a:t>
            </a:r>
            <a:r>
              <a:rPr lang="en-US" sz="3600" dirty="0"/>
              <a:t>Baseball Hall of Fame Inductee</a:t>
            </a:r>
          </a:p>
          <a:p>
            <a:pPr marL="4572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Lt. Governor </a:t>
            </a:r>
            <a:r>
              <a:rPr lang="en-US" sz="3600" b="1" dirty="0"/>
              <a:t>Sheila Oliver</a:t>
            </a:r>
            <a:r>
              <a:rPr lang="en-US" sz="3600" dirty="0"/>
              <a:t>, New Jersey</a:t>
            </a:r>
          </a:p>
          <a:p>
            <a:pPr marL="4572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Langston Hughes, </a:t>
            </a:r>
            <a:r>
              <a:rPr lang="en-US" sz="3600" dirty="0"/>
              <a:t>poet, activist, novelist, playwright</a:t>
            </a:r>
          </a:p>
          <a:p>
            <a:pPr marL="4572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Microbiology Professor </a:t>
            </a:r>
            <a:r>
              <a:rPr lang="en-US" sz="3600" b="1" dirty="0"/>
              <a:t>Hildrus Augustus Poindexter, </a:t>
            </a:r>
            <a:r>
              <a:rPr lang="en-US" sz="3600" dirty="0"/>
              <a:t>M.D., M.P.H., Ph.D., D.Sc.</a:t>
            </a:r>
          </a:p>
          <a:p>
            <a:pPr marL="4572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5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5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5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lvl="1" indent="0" eaLnBrk="1" hangingPunct="1">
              <a:lnSpc>
                <a:spcPct val="90000"/>
              </a:lnSpc>
              <a:buNone/>
            </a:pPr>
            <a:endParaRPr lang="en-US" sz="2800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AutoShape 2" descr="data:image/jpeg;base64,/9j/4AAQSkZJRgABAQAAAQABAAD/2wCEAAkGBwgHBgkIBwgKCgkLDRYPDQwMDRsUFRAWIB0iIiAdHx8kKDQsJCYxJx8fLT0tMTU3Ojo6Iys/RD84QzQ5OjcBCgoKDQwNGg8PGjclHyU3Nzc3Nzc3Nzc3Nzc3Nzc3Nzc3Nzc3Nzc3Nzc3Nzc3Nzc3Nzc3Nzc3Nzc3Nzc3Nzc3N//AABEIAFoAgQMBIgACEQEDEQH/xAAbAAACAgMBAAAAAAAAAAAAAAAFBgMEAAIHAf/EAEAQAAEDAwIEBAIHBAgHAAAAAAECAxEABCEFEjFBUWEGEyJxI5EUMoGhsdHwBxXB4TNCUlNUYpKyJCU0NnKT8f/EABkBAAIDAQAAAAAAAAAAAAAAAAABAgMEBf/EACIRAAIDAQACAgMBAQAAAAAAAAABAgMRISIxBBIyQVEjE//aAAwDAQACEQMRAD8AIp96mRMioUiPsqUda5Z1CxE4rSVBUbDW441tGRNAjXIAAA45zwrxAlINbKOT71HvShKZUBjAmlH9iZKK9ioBcsFW0PInpuFTpIUTBBFSIkzf1I716tKgAU8OdeIkIJAk9K0sbhF5ZNXKBAcTO08jzFAabhJiTFUrVMh6eTy/xogQIoY5cN2qHFOSSp/YlKeKiTwqS9CfslKQOI+w1pAJzUqhHE5rUjGKAMaGT7V44nckxxrZvBPtWHhTAr+Wvqn5VlTYr2jAKiSJ41MKibQAZgVMONQLNJx7VgJ5xXhMDNBfFOpnTtMcUg/EWITHehLXiIt4tAfi7xqiwcXZabtcuRhbv9VHYdTSE/q2p3Syt28eJPRUVEhtdzdEcyfnTdpWiNOtbQyFGMyJrS/pUsa6UwhZe9QqW928256nlA9VEn76adF8S3NstLbrhUmYg1Bq+httohLe0jnS3tWy7BJOzB7019LVwJRnS8kdx0bUhqQ3snYlA9SCnJPvNQ+Hl+Wu8tCf6N5W2FA4OY++lLwlrd0zbutWluXlqheE7u3UYxxE0ebvm0X4eSUIK4dcRIJROFCeBiCJrNJNFizQ/d3SLYpLrgSjaSZ7R/OlJOqM3+tWrlutSm23VFQGUzBiD880f1txpFu86twIUhLaml7ZKVEkAge9An2gbh51kJadcBJKAME8CMd6PQs1luy1F+88pllR3KK1uuxJSjedoHKSMUYCtyynMgA+/wCooD4ctk2jarh4pQpStigqDPHgeXKiyb1i53OWyi4GpCl7TtPUAnifbpTQFxP1q8WImh17dLcuf3dZLIuFj4jg4NI5n36e9EVJj08qYGkjtWV5t71lAESSAa3meFRJJNTJANRJsnPCuf8A7QrjdqDFv/ZbmK6AeArmPjw/85KkH1bJ+zh/A1ZSvIrtfiBNCaCrhbihgHpT9oeq2dmpLidr6RhxKh9XuCKUtCVbrNqdiW/hkOEHidxyfnTHqDNolltFspTilwTgCO0fLnSufn00UR/zWMseINQt7m4fVhttB2pS2n6xjrSFqjSC4p1Ko3AKTPMfqKc7dltGouNKdWhDgEFSR9aOYzS34tbT5o8v1ekjA4cKKH5JC+TDwb0paRqK7O4b8pagOZHTpTprjlu4GLdxLds7bISobB6FsxuQfmCD/wDK57YkMuoUkytOe1dAu7ll6zbW80A6toNtkZ7iD0yand4v0Z6lKceFC9vr+8ftk3Tyiy5CEFsHCesTxiKLDCVsNIc3uYkDPDieQpbevhaOW1ju8wNrUTtGVE44nskcOFMqVhVpFqYcBElE8D3PtVcliRKlKcs02sru3F6jSnFlaPK819Lq90GfSM9YMjhkVOw/dItyFBsOvLC0tMkBLacQMYxxPU/ZUCHgi7ceLW58NbSspBgk/wARAntWtndN6d/xDxBUr0pbgnbPDsabzAlBwljGDRbP6LbnzJLqyVOKJOT1yTVi5urdlJLjyEgcc0KbOo3y0kpDSJzjl+vwq2zpNulMvp8xcn1SeB5VDoEf74sf70/I1lWvoVr/AIdv/TWU+iNEHNTJGMVXQFboxVhOMUE9Kuu3i7HTXH2xJQJ/OuT3+pG8uFrX6lLTA/yiuwX9um6tS0oSleFCYxXHr1hFrqjrJTsSlS0AEzHQVdThTbuHmjXhthaqiUJfdCk9QUt/lTbbqQ5cpdtwy4CkAh1G4UoaZavqKAUEtodKgYxlIn8BTrZ6OHGQ60taFdjSvaTLviqTjhmuMy6hxTTVuhshXw0wT7k5jtSZrOorXdAsDABBPc016np6y6hLrzi089yiZpPuVeXdPshBO88Tjb7UU43ofJ1LP0Vm0lte0D1JPqUab/Dd8h5xrT7ttS7hs7m3FcNvaeQFLSrdQAuG2lqaJneASlMdTRW0vfo95bG2IeeL/mKSkmU4IIEYUDIIzgg4yatsSa6Z65uDTQzv6PpmouupSk/TM+pBEzk+3E0m3lxqVg6GS8ttSVEIDao4SMxx58aYh4g09pq6eQl61f37J2yQTzAH24pcv7VTRVePuh5l0qcS40ICzOccs1XXz8id8oS7WHNFvdU1W12stI2p+G88Rw6qic4PDtVnQ9Hv2bjzVBanUkhtajIQPzI4/Kq+gXK2LFtgJSyt4b0bFyV8sjlUmsXDtzbM2iipqXIWFggpPAKjB47uEg9qTX2bXpCfK1LenQGyZyZitiuqGj7k2TSFKcUUAplxvYTHbpVtRmROajg0+G+6sqvmsowNZDZuLcSSsCZ5CrYxx5VTtUltMFQJ7CKIWrZeeQiCUkyr2pRjvCTeLTZdu+4G4+G0RKlZ3cOkUN1/wrZ6kw35iVpgFPmJGWzH35Bpk09Lak+sevzXCftJ/KrMAy2oGDwPXP8AOtcIqK4ZpybObW+iI0RldjcJW6lSt3nBOD09oopbKt0ISG3MjEUU1sLYu8epBSCJ60PS40rO0A1zb/zZ1vj9rTKWsWxUytUELTjbzpQ1XTFFsqYRLgnPM+1PZlwhKyqP6pnA/lQtxtLgMRB4Giubj1DsrU+MreB7RyzcFq78Q3YUVpOUpIEyPlmrOt+FmbUrvtFYQxdpQYbbT6V8TEciYIkdO+GTwRpTbv0y5eaCwlOxskcCQZI78PnRJbQctF7UqStKuPPl/GK31ecOnNuyFmROEG9bbUotW6VtKwth0H0qHPtxq4vX1DTjbKs2dxTsSoKgJE8dsd+tWfG2nLsvEjitvovEeaAkf1xgj8D9tLymV7tuZ4xTcY80p1r0EvDoLWpt+c1KdxQfVEcuP65U2Wj1yjUWwq/T5RfCXSsCTx2bZnjgYAzJ70J8GpSnVHCLdJZA9ReOWxmD0nMUSsbi30fUjvWlxpa/LSUuhewFaoMY28piRUGn9tJx9YOjRzyqQwMkVWtn2nT8JaVR9YDiMSJHKrByDVbLEaT/AOPzrK82f56ygZCgwaLaNG5ThAInYfxoKij+jf8ATq9z/uFTqXkRtfiEUt/R3QtCvRjHXr85qX0n147Qf12qIk7VmcyM1GwYL4HAOAAdMVpRmJ7nR29RtVKWsNqBOxfGPftS654UvQ6tLTrJA5lRE/r+FOqABprECNxk96jP9M57J/E1msrjJ9NdN04RxMU7fQNQQtxpxLSkogb0rxmp1+E3PS6+sJZKN/w8nuPemqTuI7VjJJb2k46fZUFTBMm/k2Mg0+yZs7QMW42tpko2jJ9zQu4QWLl9EAtukEAcuRH30amENxjhwoLrWNRtIxO6Y58K0x4ZZd6znP7TrLam01BoD4LobUf7QVz/AAFKTNle3peVZMKc8kgLVIAAM8SY6U/ftQ/7cuOzrf8AvFDf2cJS5a6kHEhQNwAQoTOKruf16idUfs8ZD4dYXZaApSYNw86VKgByAOAI9hw70VLOnOttm4ZDamkqbShxQJSDxxJ+Zpk0y0tjp6mzbslAJITsET1ipmtL0/6ID9AtZKjnyU9faszskbv+NUd9ippq7CwKlm7S4p2ATmYEnIGCZKs85oh+8rPfsNwndHQ/lTOnT7I7QbO3IABALScfdWI06x8wr+hW26B6vKTPH2pbJgoVfxiv+8rT++H+lX5V7TH9BtP8Kx/6xXlLZCyr+M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Image result for LaVera Crawl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Image result for LaVera Crawle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6" descr="Image result for LaVera Crawle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8" descr="Image result for LaVera Crawle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Image result for benjamin may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74F65E-4A4B-40D0-BA5C-C7F3C2F1E739}"/>
              </a:ext>
            </a:extLst>
          </p:cNvPr>
          <p:cNvSpPr txBox="1"/>
          <p:nvPr/>
        </p:nvSpPr>
        <p:spPr>
          <a:xfrm>
            <a:off x="1043939" y="187394"/>
            <a:ext cx="761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Notable Lincoln University Alumni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8EA358-6DC8-4EC2-9D1A-F074F821B0ED}"/>
              </a:ext>
            </a:extLst>
          </p:cNvPr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4F81BD">
              <a:lumMod val="50000"/>
            </a:srgbClr>
          </a:solidFill>
          <a:ln w="25400" cap="flat" cmpd="sng" algn="ctr">
            <a:noFill/>
            <a:prstDash val="solid"/>
          </a:ln>
          <a:effectLst>
            <a:innerShdw blurRad="127000" dist="50800" dir="27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936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19800"/>
            <a:ext cx="9113520" cy="762000"/>
          </a:xfrm>
          <a:solidFill>
            <a:srgbClr val="1A4164"/>
          </a:solidFill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Dr. Algernon Kelley, December 2009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12195" r="1829" b="1219"/>
          <a:stretch>
            <a:fillRect/>
          </a:stretch>
        </p:blipFill>
        <p:spPr bwMode="auto">
          <a:xfrm>
            <a:off x="457200" y="457200"/>
            <a:ext cx="8229600" cy="544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9156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762000" y="577910"/>
            <a:ext cx="8229600" cy="6858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200" b="1" dirty="0">
                <a:solidFill>
                  <a:schemeClr val="tx1"/>
                </a:solidFill>
              </a:rPr>
              <a:t>Oct. 17, 2011</a:t>
            </a:r>
          </a:p>
          <a:p>
            <a:pPr marL="0" indent="0">
              <a:buNone/>
            </a:pPr>
            <a:r>
              <a:rPr lang="en-US" sz="3800" b="1" i="1" dirty="0">
                <a:solidFill>
                  <a:srgbClr val="FF0000"/>
                </a:solidFill>
              </a:rPr>
              <a:t>Hello Dr. Kelley.    </a:t>
            </a:r>
            <a:r>
              <a:rPr lang="en-US" sz="3800" b="1" dirty="0">
                <a:solidFill>
                  <a:srgbClr val="FF0000"/>
                </a:solidFill>
              </a:rPr>
              <a:t>… I am struggling at Xavier and I </a:t>
            </a:r>
            <a:r>
              <a:rPr lang="en-US" sz="3800" b="1" u="sng" dirty="0">
                <a:solidFill>
                  <a:srgbClr val="FF0000"/>
                </a:solidFill>
              </a:rPr>
              <a:t>REALLY</a:t>
            </a:r>
            <a:r>
              <a:rPr lang="en-US" sz="3800" b="1" dirty="0">
                <a:solidFill>
                  <a:srgbClr val="FF0000"/>
                </a:solidFill>
              </a:rPr>
              <a:t> want to succeed, but everything I've tried seems to end with a "decent" grade. </a:t>
            </a:r>
            <a:r>
              <a:rPr lang="en-US" sz="3800" b="1" dirty="0">
                <a:solidFill>
                  <a:schemeClr val="tx1"/>
                </a:solidFill>
              </a:rPr>
              <a:t>I’m not the type of person that settles for decent. What you preached during the time you were in Dr. Privett's class last week is still ringing in my head. I really want to know how you were able to do really well even despite your circumstances growing up.  </a:t>
            </a:r>
            <a:r>
              <a:rPr lang="en-US" sz="3800" b="1" dirty="0">
                <a:solidFill>
                  <a:srgbClr val="FF0000"/>
                </a:solidFill>
              </a:rPr>
              <a:t>I was hoping you could mentor me and guide me down the path that will help me realize my true potential while here at Xavier. </a:t>
            </a:r>
            <a:r>
              <a:rPr lang="en-US" sz="3800" b="1" dirty="0">
                <a:solidFill>
                  <a:schemeClr val="tx1"/>
                </a:solidFill>
              </a:rPr>
              <a:t>Honestly I want to do what you did, but I seriously can't find a way how to. Can I please set up a meeting with you as soon as you’re available so I can learn how to get a handle grades and classes?</a:t>
            </a:r>
          </a:p>
          <a:p>
            <a:pPr marL="0" indent="0">
              <a:buNone/>
            </a:pPr>
            <a:endParaRPr lang="en-US" sz="3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4200" b="1" dirty="0">
                <a:solidFill>
                  <a:schemeClr val="tx1"/>
                </a:solidFill>
              </a:rPr>
              <a:t>Oct. 24, 2011</a:t>
            </a:r>
          </a:p>
          <a:p>
            <a:pPr marL="0" indent="0">
              <a:buNone/>
            </a:pPr>
            <a:r>
              <a:rPr lang="en-US" sz="3800" b="1" i="1" dirty="0">
                <a:solidFill>
                  <a:srgbClr val="FF0000"/>
                </a:solidFill>
              </a:rPr>
              <a:t>Hey Dr. Kelley, </a:t>
            </a:r>
            <a:r>
              <a:rPr lang="en-US" sz="3800" b="1" dirty="0">
                <a:solidFill>
                  <a:srgbClr val="FF0000"/>
                </a:solidFill>
              </a:rPr>
              <a:t>I made an 84 on my chemistry exam (compared to the 56 on my first one) using your method for 2 days (without prior intense studying).  </a:t>
            </a:r>
            <a:r>
              <a:rPr lang="en-US" sz="3800" b="1" dirty="0">
                <a:solidFill>
                  <a:schemeClr val="tx1"/>
                </a:solidFill>
              </a:rPr>
              <a:t>Thanks for pointing me in the right direction. I’ll come by your office Friday and talk to you about the test.</a:t>
            </a:r>
          </a:p>
          <a:p>
            <a:pPr marL="0" indent="0">
              <a:buNone/>
            </a:pPr>
            <a:endParaRPr lang="en-US" sz="3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4200" b="1" dirty="0">
                <a:solidFill>
                  <a:schemeClr val="tx1"/>
                </a:solidFill>
              </a:rPr>
              <a:t>Nov 3, 2011</a:t>
            </a:r>
          </a:p>
          <a:p>
            <a:pPr marL="0" indent="0">
              <a:buNone/>
            </a:pPr>
            <a:r>
              <a:rPr lang="en-US" sz="3800" b="1" i="1" dirty="0">
                <a:solidFill>
                  <a:srgbClr val="FF0000"/>
                </a:solidFill>
              </a:rPr>
              <a:t>Hey Dr. Kelley!  </a:t>
            </a:r>
            <a:r>
              <a:rPr lang="en-US" sz="3800" b="1" dirty="0">
                <a:solidFill>
                  <a:srgbClr val="FF0000"/>
                </a:solidFill>
              </a:rPr>
              <a:t>I have increased my Bio exam grade from a 76% to a 91.5% using your system. </a:t>
            </a:r>
            <a:r>
              <a:rPr lang="en-US" sz="3800" b="1" dirty="0">
                <a:solidFill>
                  <a:schemeClr val="tx1"/>
                </a:solidFill>
              </a:rPr>
              <a:t>Ever since I started your study cycle program, my grades have significantly improved. I have honestly gained a sense of hope and confidence here at Xavier. </a:t>
            </a:r>
            <a:r>
              <a:rPr lang="en-US" sz="3800" b="1" dirty="0">
                <a:solidFill>
                  <a:srgbClr val="FF0000"/>
                </a:solidFill>
              </a:rPr>
              <a:t>My family and I are really grateful that you have taken time to get me back on track.</a:t>
            </a:r>
          </a:p>
          <a:p>
            <a:pPr algn="r">
              <a:buFont typeface="Wingdings" pitchFamily="2" charset="2"/>
              <a:buNone/>
            </a:pPr>
            <a:r>
              <a:rPr lang="en-US" sz="2800" dirty="0"/>
              <a:t>		</a:t>
            </a:r>
            <a:endParaRPr lang="en-US" sz="2800" i="1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934872" y="152400"/>
            <a:ext cx="80567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chnical" pitchFamily="66" charset="0"/>
                <a:ea typeface="+mn-ea"/>
                <a:cs typeface="+mn-cs"/>
              </a:rPr>
              <a:t>From a Xavier University student to Dr. Kelley in Fall 2011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chnical" pitchFamily="66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6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4582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Conclusion</a:t>
            </a:r>
            <a:br>
              <a:rPr lang="en-US" dirty="0">
                <a:latin typeface="+mn-lt"/>
              </a:rPr>
            </a:br>
            <a:r>
              <a:rPr lang="en-US" sz="3100" dirty="0">
                <a:solidFill>
                  <a:schemeClr val="tx1"/>
                </a:solidFill>
                <a:latin typeface="+mn-lt"/>
              </a:rPr>
              <a:t>We </a:t>
            </a:r>
            <a:r>
              <a:rPr lang="en-US" sz="3100" i="1" dirty="0">
                <a:solidFill>
                  <a:schemeClr val="tx1"/>
                </a:solidFill>
                <a:latin typeface="+mn-lt"/>
              </a:rPr>
              <a:t>can</a:t>
            </a:r>
            <a:r>
              <a:rPr lang="en-US" sz="3100" dirty="0">
                <a:solidFill>
                  <a:schemeClr val="tx1"/>
                </a:solidFill>
                <a:latin typeface="+mn-lt"/>
              </a:rPr>
              <a:t> significantly increase student success by…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38300"/>
            <a:ext cx="8229600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teaching students </a:t>
            </a:r>
            <a:r>
              <a:rPr lang="en-US" i="1" dirty="0">
                <a:solidFill>
                  <a:schemeClr val="tx1"/>
                </a:solidFill>
                <a:latin typeface="+mn-lt"/>
              </a:rPr>
              <a:t>how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to learn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making learning </a:t>
            </a:r>
            <a:r>
              <a:rPr lang="en-US" i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visible</a:t>
            </a:r>
          </a:p>
          <a:p>
            <a:pPr eaLnBrk="1" hangingPunct="1">
              <a:lnSpc>
                <a:spcPct val="90000"/>
              </a:lnSpc>
            </a:pPr>
            <a:r>
              <a:rPr lang="en-US" i="1" dirty="0"/>
              <a:t>not judging</a:t>
            </a:r>
            <a:r>
              <a:rPr lang="en-US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student potential on initial performance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encouraging students to </a:t>
            </a:r>
            <a:r>
              <a:rPr lang="en-US" i="1" dirty="0">
                <a:solidFill>
                  <a:schemeClr val="tx1"/>
                </a:solidFill>
                <a:latin typeface="+mn-lt"/>
              </a:rPr>
              <a:t>persist in the face of initial failure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encouraging the </a:t>
            </a:r>
            <a:r>
              <a:rPr lang="en-US" i="1" dirty="0">
                <a:solidFill>
                  <a:schemeClr val="tx1"/>
                </a:solidFill>
                <a:latin typeface="+mn-lt"/>
              </a:rPr>
              <a:t>use of metacognitive tools  for </a:t>
            </a:r>
            <a:r>
              <a:rPr lang="en-US" i="1" dirty="0"/>
              <a:t>deep and integrative</a:t>
            </a:r>
            <a:r>
              <a:rPr lang="en-US" i="1" dirty="0">
                <a:solidFill>
                  <a:schemeClr val="tx1"/>
                </a:solidFill>
                <a:latin typeface="+mn-lt"/>
              </a:rPr>
              <a:t> learning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3074" name="Picture 2" descr="http://t3.gstatic.com/images?q=tbn:ANd9GcRqSpfHAP___-1bZWTwN8dNL8hmEinLgYU48lY4OEQxucMVL0l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5562600"/>
            <a:ext cx="1828799" cy="119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38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Additional References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8382000" cy="6172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Bruer, John T. , 2000.  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Schools For Thought:  A Science of Learning in the Classroom. MIT Press.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Bransford, J.D., Brown, A.L., Cocking, R.R. (Eds.), 2000.  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How people learn:  Brain, Mind, Experience, and School.  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Washington, DC:  National Academy Press.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Christ, F. L., 1997. 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Seven Steps to Better Management of Your Study Time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.  Clearwater, FL: H &amp; H Publishing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Cromley, Jennifer, 2000.  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Learning to Think, Learning to Learn:   What the Science of Thinking and Learning Has to Offer Adult Education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.  Washington, DC: National Institute for Literacy.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Ellis, David, 2014.  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Becoming a Master Student. 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Boston:  Cengage Learning.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Hoffman, Roald and Saundra Y. McGuire. (2010).  Learning and Teaching Strategies. 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 American Scientist , 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vol. 98, pp. 378-382.</a:t>
            </a:r>
            <a:endParaRPr lang="en-US" sz="2200" i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Nilson, Linda, 2004.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  Teaching at Its Best:  A Research-Based Resource for College Instructors.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Bolton, MA:  Anker Publishing Company.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Pierce, William, 2004.  Metacognition:  Study Strategies, Monitoring, and Motivation.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200" i="1" dirty="0">
                <a:solidFill>
                  <a:schemeClr val="tx1"/>
                </a:solidFill>
                <a:latin typeface="+mn-lt"/>
              </a:rPr>
              <a:t>	</a:t>
            </a:r>
            <a:r>
              <a:rPr lang="en-US" sz="2200" i="1" dirty="0">
                <a:solidFill>
                  <a:schemeClr val="tx1"/>
                </a:solidFill>
                <a:latin typeface="+mn-lt"/>
                <a:hlinkClick r:id="rId2"/>
              </a:rPr>
              <a:t>http://academic.pg.cc.md.us/~wpeirce/MCCCTR/metacognition.htm</a:t>
            </a:r>
            <a:endParaRPr lang="en-US" sz="2200" i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200" dirty="0">
                <a:latin typeface="+mn-lt"/>
              </a:rPr>
              <a:t>						</a:t>
            </a:r>
            <a:endParaRPr lang="en-US" sz="22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i="1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626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365125" y="1076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0" name="Rectangle 1030"/>
          <p:cNvSpPr>
            <a:spLocks noChangeArrowheads="1"/>
          </p:cNvSpPr>
          <p:nvPr/>
        </p:nvSpPr>
        <p:spPr bwMode="auto">
          <a:xfrm>
            <a:off x="717682" y="6184613"/>
            <a:ext cx="8278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McGuire, S.Y. (2015). Teach Students How to Learn: Strategies You Can Incorporate into Any Course to Improve Student Metacognition, Study Skills, and Motivation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Sterling, VA: Stylus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096000"/>
            <a:ext cx="9144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14400" y="103257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Faculty Resource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1154042"/>
            <a:ext cx="2997200" cy="4495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4851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365125" y="1076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0" name="Rectangle 1030"/>
          <p:cNvSpPr>
            <a:spLocks noChangeArrowheads="1"/>
          </p:cNvSpPr>
          <p:nvPr/>
        </p:nvSpPr>
        <p:spPr bwMode="auto">
          <a:xfrm>
            <a:off x="717682" y="6184613"/>
            <a:ext cx="79077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McGuire, S.Y. (2018). Teach Yourself How to Learn: Strategies You Can Use to Ace Any Course at Any Level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Sterling, VA: Stylus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096000"/>
            <a:ext cx="9144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9552" y="1169968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95913" y="365883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Book for Students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756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414252" y="1451883"/>
          <a:ext cx="2865362" cy="4298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Acrobat Document" r:id="rId5" imgW="2514289" imgH="3771900" progId="AcroExch.Document.DC">
                  <p:embed/>
                </p:oleObj>
              </mc:Choice>
              <mc:Fallback>
                <p:oleObj name="Acrobat Document" r:id="rId5" imgW="2514289" imgH="3771900" progId="AcroExch.Document.DC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14252" y="1451883"/>
                        <a:ext cx="2865362" cy="4298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057003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0068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9318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i.telegraph.co.uk/multimedia/archive/01396/bumblebee_139690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5486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"/>
            <a:ext cx="9144000" cy="12192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Why the Bumblebee CAN fly…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09159"/>
            <a:ext cx="240339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168717"/>
            <a:ext cx="22764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4968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9609"/>
            <a:ext cx="22764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images.sciencedaily.com/2009/05/090507194511-lar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48026"/>
            <a:ext cx="2768535" cy="373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811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504765-C8A7-4CC1-A8EB-43179123D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337" y="3819342"/>
            <a:ext cx="2999329" cy="1995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F4535-5A4E-4C60-97E3-28C9A216DBCA}"/>
              </a:ext>
            </a:extLst>
          </p:cNvPr>
          <p:cNvSpPr txBox="1"/>
          <p:nvPr/>
        </p:nvSpPr>
        <p:spPr>
          <a:xfrm>
            <a:off x="460375" y="52105"/>
            <a:ext cx="868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Another Famous Lincoln Degree Recipient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989274-F285-474B-BEB6-B9E303915355}"/>
              </a:ext>
            </a:extLst>
          </p:cNvPr>
          <p:cNvSpPr/>
          <p:nvPr/>
        </p:nvSpPr>
        <p:spPr>
          <a:xfrm>
            <a:off x="0" y="1756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68EFAB-0F6D-4DA0-8990-B0B7AA1AB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099" y="796975"/>
            <a:ext cx="2543591" cy="2113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A04E2D-6CCD-4048-9BD3-8C90DF848E51}"/>
              </a:ext>
            </a:extLst>
          </p:cNvPr>
          <p:cNvSpPr txBox="1"/>
          <p:nvPr/>
        </p:nvSpPr>
        <p:spPr>
          <a:xfrm>
            <a:off x="1524000" y="2918084"/>
            <a:ext cx="679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Dr. Horace Mann Bond, President of Lincoln University, confers an honorary doctoral degree upon Dr. Albert Einstein on May 3, 1946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A872B-F672-4E9A-9229-92A87CEA721D}"/>
              </a:ext>
            </a:extLst>
          </p:cNvPr>
          <p:cNvSpPr txBox="1"/>
          <p:nvPr/>
        </p:nvSpPr>
        <p:spPr>
          <a:xfrm>
            <a:off x="1212532" y="5815258"/>
            <a:ext cx="357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Einstein lecturing to Lincoln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on his theory of relativity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C47BEC-F0A1-419B-A59D-2BABEBF71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999" y="3536571"/>
            <a:ext cx="1626659" cy="24375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69CC07-B12A-442B-B031-2333F742667F}"/>
              </a:ext>
            </a:extLst>
          </p:cNvPr>
          <p:cNvSpPr txBox="1"/>
          <p:nvPr/>
        </p:nvSpPr>
        <p:spPr>
          <a:xfrm>
            <a:off x="4724400" y="593467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Jerome, F., &amp; Taylor, R. (2005). Einstein </a:t>
            </a:r>
          </a:p>
          <a:p>
            <a:r>
              <a:rPr lang="en-US" b="1" dirty="0"/>
              <a:t>on Race and Racism. New Brunswick: Rutgers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28138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9183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0" y="-15241"/>
            <a:ext cx="9144000" cy="6873241"/>
          </a:xfrm>
          <a:prstGeom prst="rect">
            <a:avLst/>
          </a:prstGeom>
          <a:solidFill>
            <a:srgbClr val="313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0" name="Picture 2" descr="http://t1.gstatic.com/images?q=tbn:ANd9GcTGeGO4jrZ09RRROmyCOUqW9ZrwAr_2mI_N3tNOD7euQw5Jd5L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1" y="6245"/>
            <a:ext cx="4836077" cy="335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t2.gstatic.com/images?q=tbn:ANd9GcTgLFDkekZOeQdZUrlbYWT9ua9u8wnV5xLg78cLzZsec46O1s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97" y="3364808"/>
            <a:ext cx="4419616" cy="345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t3.gstatic.com/images?q=tbn:ANd9GcShvYv39fApzpZEuoprrXp-UaHx5YJVm2dOiebeJ4hrCLyfRDzb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36" y="775257"/>
            <a:ext cx="4261661" cy="2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www.airplane-pictures.net/images/uploaded-images/2008-9/26/251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4" t="-25031" r="-10835" b="11725"/>
          <a:stretch/>
        </p:blipFill>
        <p:spPr bwMode="auto">
          <a:xfrm>
            <a:off x="-50616" y="2590800"/>
            <a:ext cx="537337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9752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867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467840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0" y="-15241"/>
            <a:ext cx="9144000" cy="6873241"/>
          </a:xfrm>
          <a:prstGeom prst="rect">
            <a:avLst/>
          </a:prstGeom>
          <a:solidFill>
            <a:srgbClr val="313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506" name="Picture 2" descr="http://images.sciencedaily.com/2009/05/090507194511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11" y="726183"/>
            <a:ext cx="4114800" cy="539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9858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357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62600"/>
            <a:ext cx="9144000" cy="1143000"/>
          </a:xfrm>
        </p:spPr>
        <p:txBody>
          <a:bodyPr/>
          <a:lstStyle/>
          <a:p>
            <a:pPr algn="ctr"/>
            <a:r>
              <a:rPr lang="en-US" sz="7200" b="1" dirty="0"/>
              <a:t>Go Lions!!!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E24D0-7BDA-4ACA-A472-8CEBA09E8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5" y="152400"/>
            <a:ext cx="52387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30907D-47EF-442E-8DB6-C3949B1FD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248" y="1590681"/>
            <a:ext cx="2033303" cy="2189189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6027D6A-074D-40E6-AF75-20EC882670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7270" y="7620"/>
            <a:ext cx="7543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Institute of Science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Founded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at Lincoln University in 1923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FCEED1-E5D8-4FC2-8CC0-C61730D2B259}"/>
              </a:ext>
            </a:extLst>
          </p:cNvPr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4F81BD">
              <a:lumMod val="50000"/>
            </a:srgbClr>
          </a:solidFill>
          <a:ln w="25400" cap="flat" cmpd="sng" algn="ctr">
            <a:noFill/>
            <a:prstDash val="solid"/>
          </a:ln>
          <a:effectLst>
            <a:innerShdw blurRad="127000" dist="50800" dir="27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5908A-1451-4DE6-B64E-008AA0A572D4}"/>
              </a:ext>
            </a:extLst>
          </p:cNvPr>
          <p:cNvSpPr txBox="1"/>
          <p:nvPr/>
        </p:nvSpPr>
        <p:spPr>
          <a:xfrm>
            <a:off x="762000" y="4172724"/>
            <a:ext cx="80543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Dr. Harold F. Grim – Biology </a:t>
            </a:r>
          </a:p>
          <a:p>
            <a:pPr algn="ctr"/>
            <a:r>
              <a:rPr lang="en-US" sz="2800" b="1" dirty="0"/>
              <a:t>Dr. Arthur E. James – Chemistry</a:t>
            </a:r>
          </a:p>
          <a:p>
            <a:pPr algn="ctr"/>
            <a:r>
              <a:rPr lang="en-US" sz="2800" b="1" dirty="0"/>
              <a:t>Dr. Walter L. Wright – Mathematics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Hildrus Augustus Poindexter </a:t>
            </a:r>
          </a:p>
          <a:p>
            <a:pPr algn="ctr"/>
            <a:r>
              <a:rPr lang="en-US" sz="2800" b="1" dirty="0"/>
              <a:t>+ 23 other students</a:t>
            </a:r>
          </a:p>
        </p:txBody>
      </p:sp>
    </p:spTree>
    <p:extLst>
      <p:ext uri="{BB962C8B-B14F-4D97-AF65-F5344CB8AC3E}">
        <p14:creationId xmlns:p14="http://schemas.microsoft.com/office/powerpoint/2010/main" val="39137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-1"/>
  <p:tag name="COUNTDOWNSECONDS" val="10"/>
  <p:tag name="BACKUPSESSIONS" val="True"/>
  <p:tag name="REVIEWONLY" val="False"/>
  <p:tag name="RACEENDPOINTS" val="100"/>
  <p:tag name="PARTICIPANTSINLEADERBOARD" val="5"/>
  <p:tag name="BUBBLESIZEVISIBLE" val="True"/>
  <p:tag name="CUSTOMGRIDBACKCOLOR" val="-722948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10"/>
  <p:tag name="PRRESPONSE5" val="6"/>
  <p:tag name="PRRESPONSE9" val="2"/>
  <p:tag name="ARTICULATE_PROJECT_OPEN" val="0"/>
  <p:tag name="USESECONDARYMONITOR" val="True"/>
  <p:tag name="ANSWERNOWTEXT" val="Answer Now"/>
  <p:tag name="INPUTSOURCE" val="1"/>
  <p:tag name="CHARTVALUEFORMAT" val="0%"/>
  <p:tag name="STDCHART" val="1"/>
  <p:tag name="TEAMSINLEADERBOARD" val="5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False"/>
  <p:tag name="PRRESPONSE4" val="7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0"/>
  <p:tag name="FIBNUMRESULTS" val="5"/>
  <p:tag name="ALWAYSOPENPOLL" val="False"/>
  <p:tag name="ROTATIONINTERVAL" val="2"/>
  <p:tag name="USESCHEMECOLORS" val="True"/>
  <p:tag name="REALTIMEBACKUPPATH" val="(None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POWERPOINTVERSION" val="12.0"/>
  <p:tag name="LUIDIAENABLED" val="False"/>
  <p:tag name="EXPANDSHOWBAR" val="True"/>
  <p:tag name="WASPOLLED" val="969BEA48EA97481B96ADB2AD54776431"/>
  <p:tag name="TPVERSION" val="5"/>
  <p:tag name="TPFULLVERSION" val="5.3.1.3337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7C641BE840AE4C59A0645CC1625BEAA9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SLIDEORDER" val="2"/>
  <p:tag name="SLIDEGUID" val="9B8C54C1472144E7A047408932763AD2"/>
  <p:tag name="AUTOADVANCE" val="True"/>
  <p:tag name="COUNTDOWNSECONDS" val="5"/>
  <p:tag name="QUESTIONALIAS" val="How do you think students answered?   At what level of Bloom’s did you have to operate to make A’s or B’s in high school?"/>
  <p:tag name="ANSWERSALIAS" val="Remembering|smicln|Understanding|smicln|Applying|smicln|Analyzing|smicln|Evaluating|smicln|Creating"/>
  <p:tag name="VALUES" val="No Value|smicln|No Value|smicln|No Value|smicln|No Value|smicln|No Value|smicln|No Value"/>
  <p:tag name="COUNTDOWNHEIGHT" val="80"/>
  <p:tag name="COUNTDOWNWIDTH" val="100"/>
  <p:tag name="TOTALRESPONSES" val="1"/>
  <p:tag name="RESPONSECOUNT" val="1"/>
  <p:tag name="SLICED" val="False"/>
  <p:tag name="RESPONSES" val="2;"/>
  <p:tag name="CHARTSTRINGSTD" val="0 1 0 0 0 0"/>
  <p:tag name="CHARTSTRINGREV" val="0 0 0 0 1 0"/>
  <p:tag name="CHARTSTRINGSTDPER" val="0 1 0 0 0 0"/>
  <p:tag name="CHARTSTRINGREVPER" val="0 0 0 0 1 0"/>
  <p:tag name="RESTORECOUNTDOWNTIMER" val="False"/>
  <p:tag name="RESPONSESGATHERED" val="False"/>
  <p:tag name="ANONYMOUSTEMP" val="False"/>
  <p:tag name="TPQUESTIONXML" val="﻿&lt;?xml version=&quot;1.0&quot; encoding=&quot;utf-8&quot;?&gt;&#10;&lt;questionlist&gt;&#10;    &lt;properties&gt;&#10;        &lt;guid&gt;D9C97489E4BD40F59EBEBFA30B4C3C80&lt;/guid&gt;&#10;        &lt;description /&gt;&#10;        &lt;date&gt;7/19/2014 11:32:2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75D9389053B841A89118FBFB8489C2A9&lt;/guid&gt;&#10;            &lt;repollguid&gt;405956CD2E4044338BE5DB7B61B4EC67&lt;/repollguid&gt;&#10;            &lt;sourceid&gt;F7B2DDA9098A400DB798D983A2491908&lt;/sourceid&gt;&#10;            &lt;questiontext&gt;How do you think students answered?At what level of Bloom’s did you have to operate to make A’s or B’s in high school?&lt;/questiontext&gt;&#10;            &lt;showresults&gt;True&lt;/showresults&gt;&#10;            &lt;responsegrid&gt;0&lt;/responsegrid&gt;&#10;            &lt;countdowntimer&gt;False&lt;/countdowntimer&gt;&#10;            &lt;correctvalue&gt;100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00E5110A4FCD426F8005D5B5C0CAB41B&lt;/guid&gt;&#10;                    &lt;answertext&gt;Remembering &lt;/answertext&gt;&#10;                    &lt;valuetype&gt;0&lt;/valuetype&gt;&#10;                &lt;/answer&gt;&#10;                &lt;answer&gt;&#10;                    &lt;guid&gt;2922AAE9DE374705996A7430E0395AAC&lt;/guid&gt;&#10;                    &lt;answertext&gt;Understanding &lt;/answertext&gt;&#10;                    &lt;valuetype&gt;0&lt;/valuetype&gt;&#10;                &lt;/answer&gt;&#10;                &lt;answer&gt;&#10;                    &lt;guid&gt;F16604110E7043D88B1129B49BFBFC2E&lt;/guid&gt;&#10;                    &lt;answertext&gt;Applying &lt;/answertext&gt;&#10;                    &lt;valuetype&gt;0&lt;/valuetype&gt;&#10;                &lt;/answer&gt;&#10;                &lt;answer&gt;&#10;                    &lt;guid&gt;106FFBA4DD8E45A7B7454D1675B35942&lt;/guid&gt;&#10;                    &lt;answertext&gt;Analyzing &lt;/answertext&gt;&#10;                    &lt;valuetype&gt;0&lt;/valuetype&gt;&#10;                &lt;/answer&gt;&#10;                &lt;answer&gt;&#10;                    &lt;guid&gt;BD08B95DF2334C91ADF95F5B9863F5EF&lt;/guid&gt;&#10;                    &lt;answertext&gt;Evaluating &lt;/answertext&gt;&#10;                    &lt;valuetype&gt;0&lt;/valuetype&gt;&#10;                &lt;/answer&gt;&#10;                &lt;answer&gt;&#10;                    &lt;guid&gt;352DE0D94D5541208AC8702976B5BE50&lt;/guid&gt;&#10;                    &lt;answertext&gt;Creating&lt;/answertext&gt;&#10;                    &lt;valuetype&gt;0&lt;/valuetype&gt;&#10;                &lt;/answer&gt;&#10;            &lt;/answers&gt;&#10;        &lt;/multichoice&gt;&#10;    &lt;/questions&gt;&#10;&lt;/questionlist&gt;"/>
  <p:tag name="TYPE" val="MultiChoiceSlide"/>
  <p:tag name="LIVECHARTING" val="False"/>
  <p:tag name="AUTOOPENPOLL" val="True"/>
  <p:tag name="AUTOFORMATCHART" val="True"/>
  <p:tag name="HASRESULTS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64"/>
  <p:tag name="FONTSIZE" val="32"/>
  <p:tag name="BULLETTYPE" val="ppBulletArabicPeriod"/>
  <p:tag name="ANSWERTEXT" val="Remembering&#10;Understanding&#10;Applying&#10;Analyzing&#10;Evaluating&#10;Creating"/>
  <p:tag name="OLDNUMANSWERS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7C641BE840AE4C59A0645CC1625BEAA9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SLIDEORDER" val="3"/>
  <p:tag name="SLIDEGUID" val="2B40776804D94A81BBAC378761751855"/>
  <p:tag name="AUTOADVANCE" val="True"/>
  <p:tag name="COUNTDOWNSECONDS" val="5"/>
  <p:tag name="QUESTIONALIAS" val="How do you think students answered?   At what level of Bloom’s do you think you’ll need to operate to make A’s in college courses?"/>
  <p:tag name="ANSWERSALIAS" val="Remembering|smicln|Understanding|smicln|Applying|smicln|Analyzing|smicln|Evaluating|smicln|Creating"/>
  <p:tag name="VALUES" val="No Value|smicln|No Value|smicln|No Value|smicln|No Value|smicln|No Value|smicln|No Value"/>
  <p:tag name="COUNTDOWNHEIGHT" val="80"/>
  <p:tag name="COUNTDOWNWIDTH" val="100"/>
  <p:tag name="TOTALRESPONSES" val="1"/>
  <p:tag name="RESPONSECOUNT" val="1"/>
  <p:tag name="SLICED" val="False"/>
  <p:tag name="RESPONSES" val="5;"/>
  <p:tag name="CHARTSTRINGSTD" val="0 0 0 0 1 0"/>
  <p:tag name="CHARTSTRINGREV" val="0 1 0 0 0 0"/>
  <p:tag name="CHARTSTRINGSTDPER" val="0 0 0 0 1 0"/>
  <p:tag name="CHARTSTRINGREVPER" val="0 1 0 0 0 0"/>
  <p:tag name="RESTORECOUNTDOWNTIMER" val="False"/>
  <p:tag name="RESPONSESGATHERED" val="False"/>
  <p:tag name="ANONYMOUSTEMP" val="False"/>
  <p:tag name="TPQUESTIONXML" val="﻿&lt;?xml version=&quot;1.0&quot; encoding=&quot;utf-8&quot;?&gt;&#10;&lt;questionlist&gt;&#10;    &lt;properties&gt;&#10;        &lt;guid&gt;12C6B55142DC4C58BF214A949209C319&lt;/guid&gt;&#10;        &lt;description /&gt;&#10;        &lt;date&gt;7/19/2014 11:32:2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CD81D14CB0644AA8BF3EFB6AE9D86C34&lt;/guid&gt;&#10;            &lt;repollguid&gt;7CEB14B1FE4C494383CA17B875FB7BFC&lt;/repollguid&gt;&#10;            &lt;sourceid&gt;9352F4ADD21A4FE485AB9760C65C6C76&lt;/sourceid&gt;&#10;            &lt;questiontext&gt;How do you think students answered? At what level of Bloom’s do you think you’ll need to operate to make A’s in college courses?&lt;/questiontext&gt;&#10;            &lt;showresults&gt;True&lt;/showresults&gt;&#10;            &lt;responsegrid&gt;0&lt;/responsegrid&gt;&#10;            &lt;countdowntimer&gt;False&lt;/countdowntimer&gt;&#10;            &lt;correctvalue&gt;100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6683C15759E543FFB4D0F17C43E22209&lt;/guid&gt;&#10;                    &lt;answertext&gt;Remembering &lt;/answertext&gt;&#10;                    &lt;valuetype&gt;0&lt;/valuetype&gt;&#10;                &lt;/answer&gt;&#10;                &lt;answer&gt;&#10;                    &lt;guid&gt;D826C4A9869F4C639C84C8F23320BDEF&lt;/guid&gt;&#10;                    &lt;answertext&gt;Understanding &lt;/answertext&gt;&#10;                    &lt;valuetype&gt;0&lt;/valuetype&gt;&#10;                &lt;/answer&gt;&#10;                &lt;answer&gt;&#10;                    &lt;guid&gt;22182CA8D9E449EEBD77629CD102E5AF&lt;/guid&gt;&#10;                    &lt;answertext&gt;Applying &lt;/answertext&gt;&#10;                    &lt;valuetype&gt;0&lt;/valuetype&gt;&#10;                &lt;/answer&gt;&#10;                &lt;answer&gt;&#10;                    &lt;guid&gt;3513F5942D7249DA99BD7E83688D1762&lt;/guid&gt;&#10;                    &lt;answertext&gt;Analyzing &lt;/answertext&gt;&#10;                    &lt;valuetype&gt;0&lt;/valuetype&gt;&#10;                &lt;/answer&gt;&#10;                &lt;answer&gt;&#10;                    &lt;guid&gt;4A2AF477563E458EBD8C535E91BC9586&lt;/guid&gt;&#10;                    &lt;answertext&gt;Evaluating &lt;/answertext&gt;&#10;                    &lt;valuetype&gt;0&lt;/valuetype&gt;&#10;                &lt;/answer&gt;&#10;                &lt;answer&gt;&#10;                    &lt;guid&gt;C7200A19F5364B63AFCAE08C5D364DA7&lt;/guid&gt;&#10;                    &lt;answertext&gt;Creating&lt;/answertext&gt;&#10;                    &lt;valuetype&gt;0&lt;/valuetype&gt;&#10;                &lt;/answer&gt;&#10;            &lt;/answers&gt;&#10;        &lt;/multichoice&gt;&#10;    &lt;/questions&gt;&#10;&lt;/questionlist&gt;"/>
  <p:tag name="TYPE" val="MultiChoiceSlide"/>
  <p:tag name="LIVECHARTING" val="False"/>
  <p:tag name="AUTOOPENPOLL" val="True"/>
  <p:tag name="AUTOFORMATCHART" val="True"/>
  <p:tag name="HASRESULTS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64"/>
  <p:tag name="FONTSIZE" val="32"/>
  <p:tag name="BULLETTYPE" val="ppBulletArabicPeriod"/>
  <p:tag name="ANSWERTEXT" val="Remembering&#10;Understanding&#10;Applying&#10;Analyzing&#10;Evaluating&#10;Creating"/>
  <p:tag name="OLDNUMANSWERS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7C641BE840AE4C59A0645CC1625BEAA9"/>
  <p:tag name="SLIDEORDER" val="1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What level of Bloom’s did you have to operate to make A’s or B’s in high school?"/>
  <p:tag name="ANSWERSALIAS" val="Knowledge|smicln|Comprehension|smicln|Application|smicln|Analysis|smicln|Synthesis|smicln|Evaluation"/>
  <p:tag name="COUNTDOWNSECONDS" val="10"/>
  <p:tag name="RESTORECOUNTDOWNTIMER" val="True"/>
  <p:tag name="COUNTDOWNHEIGHT" val="80"/>
  <p:tag name="COUNTDOWNWIDTH" val="100"/>
  <p:tag name="RESPONSESGATHERED" val="True"/>
  <p:tag name="TOTALRESPONSES" val="48"/>
  <p:tag name="RESPONSECOUNT" val="48"/>
  <p:tag name="SLICED" val="False"/>
  <p:tag name="RESPONSES" val="-;6;3;4;3;1;3;3;1;1;4;1;2;3;2;1;1;1;2;1;2;1;1;2;3;1;1;1;1;3;1;3;2;1;1;1;2;3;1;2;2;2;1;2;2;2;1;2;3;"/>
  <p:tag name="CHARTSTRINGSTD" val="21 14 10 2 0 1"/>
  <p:tag name="CHARTSTRINGREV" val="1 0 2 10 14 21"/>
  <p:tag name="CHARTSTRINGSTDPER" val="0.4375 0.291666666666667 0.208333333333333 0.0416666666666667 0 0.0208333333333333"/>
  <p:tag name="CHARTSTRINGREVPER" val="0.0208333333333333 0 0.0416666666666667 0.208333333333333 0.291666666666667 0.4375"/>
  <p:tag name="ANONYMOUSTEMP" val="False"/>
  <p:tag name="VALUES" val="No Value|smicln|No Value|smicln|No Value|smicln|No Value|smicln|No Value|smicln|No Val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6"/>
  <p:tag name="TEXTLENGTH" val="65"/>
  <p:tag name="FONTSIZE" val="32"/>
  <p:tag name="BULLETTYPE" val="ppBulletArabicPeriod"/>
  <p:tag name="ANSWERTEXT" val="Knowledge&#10;Comprehension&#10;Application&#10;Analysis&#10;Synthesis&#10;Evaluatio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7C641BE840AE4C59A0645CC1625BEAA9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What level of Bloom’s did you have to operate to make A’s or B’s in high school?"/>
  <p:tag name="ANSWERSALIAS" val="Knowledge|smicln|Comprehension|smicln|Application|smicln|Analysis|smicln|Synthesis|smicln|Evaluation"/>
  <p:tag name="RESPONSESGATHERED" val="True"/>
  <p:tag name="TOTALRESPONSES" val="137"/>
  <p:tag name="RESPONSECOUNT" val="137"/>
  <p:tag name="SLICED" val="False"/>
  <p:tag name="RESPONSES" val="2;4;4;3;4;4;4;-;4;6;1;3;5;6;4;5;3;3;5;3;-;4;-;-;5;6;4;6;-;2;2;1;5;5;1;5;6;2;1;4;4;4;4;6;4;5;5;-;4;-;3;5;6;4;2;4;4;5;3;1;4;5;-;6;4;4;5;-;4;1;4;-;-;4;-;3;-;6;1;4;4;4;6;1;3;3;4;4;4;4;5;-;1;5;4;5;4;3;3;6;4;5;-;5;-;6;6;6;3;4;6;-;5;-;5;6;3;-;4;-;6;-;5;4;5;-;2;4;3;5;4;6;-;4;3;5;5;4;4;4;2;6;5;5;4;4;-;4;5;6;-;4;4;5;6;5;3;3;-;5;5;2;-;3;-;"/>
  <p:tag name="CHARTSTRINGSTD" val="9 8 19 48 32 21"/>
  <p:tag name="CHARTSTRINGREV" val="21 32 48 19 8 9"/>
  <p:tag name="CHARTSTRINGSTDPER" val="0.0656934306569343 0.0583941605839416 0.138686131386861 0.35036496350365 0.233576642335766 0.153284671532847"/>
  <p:tag name="CHARTSTRINGREVPER" val="0.153284671532847 0.233576642335766 0.35036496350365 0.138686131386861 0.0583941605839416 0.0656934306569343"/>
  <p:tag name="SLIDEORDER" val="3"/>
  <p:tag name="VALUES" val="No Value|smicln|No Value|smicln|No Value|smicln|No Value|smicln|No Value|smicln|No Val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65"/>
  <p:tag name="FONTSIZE" val="32"/>
  <p:tag name="BULLETTYPE" val="ppBulletArabicPeriod"/>
  <p:tag name="ANSWERTEXT" val="Knowledge&#10;Comprehension&#10;Application&#10;Analysis&#10;Synthesis&#10;Evaluation"/>
  <p:tag name="OLDNUMANSWERS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DB27ED4E989E48238E32168B103BC64A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SLIDEORDER" val="2"/>
  <p:tag name="QUESTIONALIAS" val="At what level of Bloom’s did you have to operate to make A’s and B’s in high school"/>
  <p:tag name="ANSWERSALIAS" val="Remembering|smicln|Understanding|smicln|Applying|smicln|Analyzing|smicln|Creating|smicln|Evaluating"/>
  <p:tag name="COUNTDOWNSECONDS" val="5"/>
  <p:tag name="RESTORECOUNTDOWNTIMER" val="True"/>
  <p:tag name="COUNTDOWNHEIGHT" val="80"/>
  <p:tag name="COUNTDOWNWIDTH" val="100"/>
  <p:tag name="RESPONSESGATHERED" val="True"/>
  <p:tag name="TOTALRESPONSES" val="36"/>
  <p:tag name="RESPONSECOUNT" val="36"/>
  <p:tag name="SLICED" val="False"/>
  <p:tag name="RESPONSES" val="-;2;1;3;2;2;-;3;1;-;3;2;2;-;-;6;1;3;1;1;1;1;2;1;1;2;3;2;3;1;2;4;2;3;-;3;-;2;2;4;2;3;4;"/>
  <p:tag name="CHARTSTRINGSTD" val="10 13 9 3 0 1"/>
  <p:tag name="CHARTSTRINGREV" val="1 0 3 9 13 10"/>
  <p:tag name="CHARTSTRINGSTDPER" val="0.277777777777778 0.361111111111111 0.25 0.0833333333333333 0 0.0277777777777778"/>
  <p:tag name="CHARTSTRINGREVPER" val="0.0277777777777778 0 0.0833333333333333 0.25 0.361111111111111 0.277777777777778"/>
  <p:tag name="ANONYMOUSTEMP" val="False"/>
  <p:tag name="VALUES" val="No Value|smicln|No Value|smicln|No Value|smicln|No Value|smicln|No Value|smicln|No Val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6"/>
  <p:tag name="TEXTLENGTH" val="64"/>
  <p:tag name="FONTSIZE" val="32"/>
  <p:tag name="BULLETTYPE" val="ppBulletArabicPeriod"/>
  <p:tag name="ANSWERTEXT" val="Remembering&#10;Understanding&#10;Applying&#10;Analyzing&#10;Creating&#10;Evaluatin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DB27ED4E989E48238E32168B103BC64A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Remembering|smicln|Understanding|smicln|Applying|smicln|Analyzing|smicln|Creating|smicln|Evaluating"/>
  <p:tag name="SLIDEORDER" val="3"/>
  <p:tag name="COUNTDOWNSECONDS" val="5"/>
  <p:tag name="QUESTIONALIAS" val="At what level of Bloom’s do you think you’ll have to operate to make A’s and B’s in LSU courses?"/>
  <p:tag name="RESTORECOUNTDOWNTIMER" val="True"/>
  <p:tag name="COUNTDOWNHEIGHT" val="80"/>
  <p:tag name="COUNTDOWNWIDTH" val="100"/>
  <p:tag name="RESPONSESGATHERED" val="True"/>
  <p:tag name="TOTALRESPONSES" val="41"/>
  <p:tag name="RESPONSECOUNT" val="41"/>
  <p:tag name="SLICED" val="False"/>
  <p:tag name="RESPONSES" val="-;4;4;2;5;4;4;4;6;6;6;6;6;4;6;6;6;4;6;3;6;6;6;6;3;4;4;4;5;6;5;5;6;4;-;6;3;6;2;6;5;6;2;"/>
  <p:tag name="CHARTSTRINGSTD" val="0 3 3 11 5 19"/>
  <p:tag name="CHARTSTRINGREV" val="19 5 11 3 3 0"/>
  <p:tag name="CHARTSTRINGSTDPER" val="0 0.0731707317073171 0.0731707317073171 0.268292682926829 0.121951219512195 0.463414634146341"/>
  <p:tag name="CHARTSTRINGREVPER" val="0.463414634146341 0.121951219512195 0.268292682926829 0.0731707317073171 0.0731707317073171 0"/>
  <p:tag name="ANONYMOUSTEMP" val="False"/>
  <p:tag name="VALUES" val="No Value|smicln|No Value|smicln|No Value|smicln|No Value|smicln|No Value|smicln|No Val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6"/>
  <p:tag name="TEXTLENGTH" val="64"/>
  <p:tag name="FONTSIZE" val="32"/>
  <p:tag name="BULLETTYPE" val="ppBulletArabicPeriod"/>
  <p:tag name="ANSWERTEXT" val="Remembering&#10;Understanding&#10;Applying&#10;Analyzing&#10;Creating&#10;Evaluatin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DB27ED4E989E48238E32168B103BC64A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SLIDEORDER" val="2"/>
  <p:tag name="QUESTIONALIAS" val="At what level of Bloom’s did you have to operate to make A’s and B’s in high school"/>
  <p:tag name="ANSWERSALIAS" val="Remembering|smicln|Understanding|smicln|Applying|smicln|Analyzing|smicln|Creating|smicln|Evaluating"/>
  <p:tag name="COUNTDOWNSECONDS" val="5"/>
  <p:tag name="RESTORECOUNTDOWNTIMER" val="True"/>
  <p:tag name="COUNTDOWNHEIGHT" val="80"/>
  <p:tag name="COUNTDOWNWIDTH" val="100"/>
  <p:tag name="RESPONSESGATHERED" val="True"/>
  <p:tag name="TOTALRESPONSES" val="36"/>
  <p:tag name="RESPONSECOUNT" val="36"/>
  <p:tag name="SLICED" val="False"/>
  <p:tag name="RESPONSES" val="-;2;1;3;2;2;-;3;1;-;3;2;2;-;-;6;1;3;1;1;1;1;2;1;1;2;3;2;3;1;2;4;2;3;-;3;-;2;2;4;2;3;4;"/>
  <p:tag name="CHARTSTRINGSTD" val="10 13 9 3 0 1"/>
  <p:tag name="CHARTSTRINGREV" val="1 0 3 9 13 10"/>
  <p:tag name="CHARTSTRINGSTDPER" val="0.277777777777778 0.361111111111111 0.25 0.0833333333333333 0 0.0277777777777778"/>
  <p:tag name="CHARTSTRINGREVPER" val="0.0277777777777778 0 0.0833333333333333 0.25 0.361111111111111 0.277777777777778"/>
  <p:tag name="ANONYMOUSTEMP" val="False"/>
  <p:tag name="VALUES" val="No Value|smicln|No Value|smicln|No Value|smicln|No Value|smicln|No Value|smicln|No Val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6"/>
  <p:tag name="TEXTLENGTH" val="64"/>
  <p:tag name="FONTSIZE" val="32"/>
  <p:tag name="BULLETTYPE" val="ppBulletArabicPeriod"/>
  <p:tag name="ANSWERTEXT" val="Remembering&#10;Understanding&#10;Applying&#10;Analyzing&#10;Creating&#10;Evaluatin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COLORTYPE" val="SCHEME"/>
  <p:tag name="LABELFORMAT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DB27ED4E989E48238E32168B103BC64A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Remembering|smicln|Understanding|smicln|Applying|smicln|Analyzing|smicln|Creating|smicln|Evaluating"/>
  <p:tag name="SLIDEORDER" val="3"/>
  <p:tag name="COUNTDOWNSECONDS" val="5"/>
  <p:tag name="QUESTIONALIAS" val="At what level of Bloom’s do you think you’ll have to operate to make A’s and B’s in LSU courses?"/>
  <p:tag name="RESTORECOUNTDOWNTIMER" val="True"/>
  <p:tag name="COUNTDOWNHEIGHT" val="80"/>
  <p:tag name="COUNTDOWNWIDTH" val="100"/>
  <p:tag name="RESPONSESGATHERED" val="True"/>
  <p:tag name="TOTALRESPONSES" val="41"/>
  <p:tag name="RESPONSECOUNT" val="41"/>
  <p:tag name="SLICED" val="False"/>
  <p:tag name="RESPONSES" val="-;4;4;2;5;4;4;4;6;6;6;6;6;4;6;6;6;4;6;3;6;6;6;6;3;4;4;4;5;6;5;5;6;4;-;6;3;6;2;6;5;6;2;"/>
  <p:tag name="CHARTSTRINGSTD" val="0 3 3 11 5 19"/>
  <p:tag name="CHARTSTRINGREV" val="19 5 11 3 3 0"/>
  <p:tag name="CHARTSTRINGSTDPER" val="0 0.0731707317073171 0.0731707317073171 0.268292682926829 0.121951219512195 0.463414634146341"/>
  <p:tag name="CHARTSTRINGREVPER" val="0.463414634146341 0.121951219512195 0.268292682926829 0.0731707317073171 0.0731707317073171 0"/>
  <p:tag name="ANONYMOUSTEMP" val="False"/>
  <p:tag name="VALUES" val="No Value|smicln|No Value|smicln|No Value|smicln|No Value|smicln|No Value|smicln|No Val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6"/>
  <p:tag name="TEXTLENGTH" val="64"/>
  <p:tag name="FONTSIZE" val="32"/>
  <p:tag name="BULLETTYPE" val="ppBulletArabicPeriod"/>
  <p:tag name="ANSWERTEXT" val="Remembering&#10;Understanding&#10;Applying&#10;Analyzing&#10;Creating&#10;Evaluati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COLORTYPE" val="SCHEME"/>
  <p:tag name="LABELFORMAT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DB27ED4E989E48238E32168B103BC64A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Remembering|smicln|Understanding|smicln|Applying|smicln|Analyzing|smicln|Creating|smicln|Evaluating"/>
  <p:tag name="SLIDEORDER" val="3"/>
  <p:tag name="COUNTDOWNSECONDS" val="5"/>
  <p:tag name="QUESTIONALIAS" val="At what level of Bloom’s do you think you’ll have to operate to make A’s and B’s in LSU courses?"/>
  <p:tag name="RESTORECOUNTDOWNTIMER" val="True"/>
  <p:tag name="COUNTDOWNHEIGHT" val="80"/>
  <p:tag name="COUNTDOWNWIDTH" val="100"/>
  <p:tag name="RESPONSESGATHERED" val="True"/>
  <p:tag name="TOTALRESPONSES" val="41"/>
  <p:tag name="RESPONSECOUNT" val="41"/>
  <p:tag name="SLICED" val="False"/>
  <p:tag name="RESPONSES" val="-;4;4;2;5;4;4;4;6;6;6;6;6;4;6;6;6;4;6;3;6;6;6;6;3;4;4;4;5;6;5;5;6;4;-;6;3;6;2;6;5;6;2;"/>
  <p:tag name="CHARTSTRINGSTD" val="0 3 3 11 5 19"/>
  <p:tag name="CHARTSTRINGREV" val="19 5 11 3 3 0"/>
  <p:tag name="CHARTSTRINGSTDPER" val="0 0.0731707317073171 0.0731707317073171 0.268292682926829 0.121951219512195 0.463414634146341"/>
  <p:tag name="CHARTSTRINGREVPER" val="0.463414634146341 0.121951219512195 0.268292682926829 0.0731707317073171 0.0731707317073171 0"/>
  <p:tag name="ANONYMOUSTEMP" val="False"/>
  <p:tag name="VALUES" val="No Value|smicln|No Value|smicln|No Value|smicln|No Value|smicln|No Value|smicln|No Val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6"/>
  <p:tag name="TEXTLENGTH" val="64"/>
  <p:tag name="FONTSIZE" val="32"/>
  <p:tag name="BULLETTYPE" val="ppBulletArabicPeriod"/>
  <p:tag name="ANSWERTEXT" val="Remembering&#10;Understanding&#10;Applying&#10;Analyzing&#10;Creating&#10;Evaluatin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COLORTYPE" val="SCHEME"/>
  <p:tag name="LABELFORMAT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DB27ED4E989E48238E32168B103BC64A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Remembering|smicln|Understanding|smicln|Applying|smicln|Analyzing|smicln|Creating|smicln|Evaluating"/>
  <p:tag name="SLIDEORDER" val="3"/>
  <p:tag name="COUNTDOWNSECONDS" val="5"/>
  <p:tag name="QUESTIONALIAS" val="At what level of Bloom’s do you think you’ll have to operate to make A’s and B’s in LSU courses?"/>
  <p:tag name="RESTORECOUNTDOWNTIMER" val="True"/>
  <p:tag name="COUNTDOWNHEIGHT" val="80"/>
  <p:tag name="COUNTDOWNWIDTH" val="100"/>
  <p:tag name="RESPONSESGATHERED" val="True"/>
  <p:tag name="TOTALRESPONSES" val="41"/>
  <p:tag name="RESPONSECOUNT" val="41"/>
  <p:tag name="SLICED" val="False"/>
  <p:tag name="RESPONSES" val="-;4;4;2;5;4;4;4;6;6;6;6;6;4;6;6;6;4;6;3;6;6;6;6;3;4;4;4;5;6;5;5;6;4;-;6;3;6;2;6;5;6;2;"/>
  <p:tag name="CHARTSTRINGSTD" val="0 3 3 11 5 19"/>
  <p:tag name="CHARTSTRINGREV" val="19 5 11 3 3 0"/>
  <p:tag name="CHARTSTRINGSTDPER" val="0 0.0731707317073171 0.0731707317073171 0.268292682926829 0.121951219512195 0.463414634146341"/>
  <p:tag name="CHARTSTRINGREVPER" val="0.463414634146341 0.121951219512195 0.268292682926829 0.0731707317073171 0.0731707317073171 0"/>
  <p:tag name="ANONYMOUSTEMP" val="False"/>
  <p:tag name="VALUES" val="No Value|smicln|No Value|smicln|No Value|smicln|No Value|smicln|No Value|smicln|No Val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6"/>
  <p:tag name="TEXTLENGTH" val="64"/>
  <p:tag name="FONTSIZE" val="32"/>
  <p:tag name="BULLETTYPE" val="ppBulletArabicPeriod"/>
  <p:tag name="ANSWERTEXT" val="Remembering&#10;Understanding&#10;Applying&#10;Analyzing&#10;Creating&#10;Evaluatin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COLORTYPE" val="SCHEME"/>
  <p:tag name="LABELFORMAT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7C641BE840AE4C59A0645CC1625BEAA9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AUTOADVANCE" val="True"/>
  <p:tag name="COUNTDOWNSECONDS" val="5"/>
  <p:tag name="SLIDEORDER" val="3"/>
  <p:tag name="SLIDEGUID" val="12B61FCB1B3C4E5CBC413B1DD9FDD2C5"/>
  <p:tag name="ANSWERSALIAS" val="Fixed|smicln|Growth"/>
  <p:tag name="QUESTIONALIAS" val="   Which mindset do you think  most students have?"/>
  <p:tag name="VALUES" val="No Value|smicln|No Value"/>
  <p:tag name="COUNTDOWNHEIGHT" val="80"/>
  <p:tag name="COUNTDOWNWIDTH" val="100"/>
  <p:tag name="TOTALRESPONSES" val="1"/>
  <p:tag name="RESPONSECOUNT" val="1"/>
  <p:tag name="SLICED" val="False"/>
  <p:tag name="RESPONSES" val="2;"/>
  <p:tag name="CHARTSTRINGSTD" val="0 1"/>
  <p:tag name="CHARTSTRINGREV" val="1 0"/>
  <p:tag name="CHARTSTRINGSTDPER" val="0 1"/>
  <p:tag name="CHARTSTRINGREVPER" val="1 0"/>
  <p:tag name="RESTORECOUNTDOWNTIMER" val="False"/>
  <p:tag name="RESPONSESGATHERED" val="False"/>
  <p:tag name="ANONYMOUSTEMP" val="False"/>
  <p:tag name="TPQUESTIONXML" val="﻿&lt;?xml version=&quot;1.0&quot; encoding=&quot;utf-8&quot;?&gt;&#10;&lt;questionlist&gt;&#10;    &lt;properties&gt;&#10;        &lt;guid&gt;F990C6AFC69541F69F44883208073E3F&lt;/guid&gt;&#10;        &lt;description /&gt;&#10;        &lt;date&gt;7/19/2014 11:32:2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4E19A20C96584B8AA7FE92E4C6BBB895&lt;/guid&gt;&#10;            &lt;repollguid&gt;0FFD04D8FC28422191DD32400FD4E9ED&lt;/repollguid&gt;&#10;            &lt;sourceid&gt;78B1F0D87B6E498F8B106915EFDB0AB0&lt;/sourceid&gt;&#10;            &lt;questiontext&gt;Which mindset about intelligence do you think most students have?&lt;/questiontext&gt;&#10;            &lt;showresults&gt;True&lt;/showresults&gt;&#10;            &lt;responsegrid&gt;0&lt;/responsegrid&gt;&#10;            &lt;countdowntimer&gt;False&lt;/countdowntimer&gt;&#10;            &lt;correctvalue&gt;100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22324156E3894AADBEE71B453F4A1C05&lt;/guid&gt;&#10;                    &lt;answertext&gt;Fixed &lt;/answertext&gt;&#10;                    &lt;valuetype&gt;0&lt;/valuetype&gt;&#10;                &lt;/answer&gt;&#10;                &lt;answer&gt;&#10;                    &lt;guid&gt;3F3E7B77BD974576B8B3197790A6B860&lt;/guid&gt;&#10;                    &lt;answertext&gt;Growth&lt;/answertext&gt;&#10;                    &lt;valuetype&gt;0&lt;/valuetype&gt;&#10;                &lt;/answer&gt;&#10;            &lt;/answers&gt;&#10;        &lt;/multichoice&gt;&#10;    &lt;/questions&gt;&#10;&lt;/questionlist&gt;"/>
  <p:tag name="TYPE" val="MultiChoiceSlide"/>
  <p:tag name="LIVECHARTING" val="False"/>
  <p:tag name="AUTOOPENPOLL" val="True"/>
  <p:tag name="AUTOFORMATCHART" val="True"/>
  <p:tag name="HASRESULTS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2"/>
  <p:tag name="FONTSIZE" val="32"/>
  <p:tag name="BULLETTYPE" val="ppBulletArabicPeriod"/>
  <p:tag name="ANSWERTEXT" val="Fixed&#10;Growth"/>
  <p:tag name="OLDNUMANSWERS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C1E171D0D694A89A5BCA64EFCA26AB3"/>
  <p:tag name="SLIDEID" val="CC1E171D0D694A89A5BCA64EFCA26AB3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Which mindset about intelligence do you think most STEM faculty have?"/>
  <p:tag name="ANSWERSALIAS" val="Fixed|smicln|Growth"/>
  <p:tag name="VALUES" val="No Value|smicln|No Value"/>
  <p:tag name="COUNTDOWNSECONDS" val="5"/>
  <p:tag name="COUNTDOWNHEIGHT" val="80"/>
  <p:tag name="COUNTDOWNWIDTH" val="100"/>
  <p:tag name="TOTALRESPONSES" val="1"/>
  <p:tag name="RESPONSECOUNT" val="1"/>
  <p:tag name="SLICED" val="False"/>
  <p:tag name="RESPONSES" val="2;"/>
  <p:tag name="CHARTSTRINGSTD" val="0 1"/>
  <p:tag name="CHARTSTRINGREV" val="1 0"/>
  <p:tag name="CHARTSTRINGSTDPER" val="0 1"/>
  <p:tag name="CHARTSTRINGREVPER" val="1 0"/>
  <p:tag name="RESTORECOUNTDOWNTIMER" val="False"/>
  <p:tag name="RESPONSESGATHERED" val="False"/>
  <p:tag name="ANONYMOUSTEMP" val="False"/>
  <p:tag name="TYPE" val="MultiChoiceSlide"/>
  <p:tag name="TPQUESTIONXML" val="﻿&lt;?xml version=&quot;1.0&quot; encoding=&quot;utf-8&quot;?&gt;&#10;&lt;questionlist&gt;&#10;    &lt;properties&gt;&#10;        &lt;guid&gt;4E3D2B4F09DA40E0883B9A8D4634B855&lt;/guid&gt;&#10;        &lt;description /&gt;&#10;        &lt;date&gt;7/19/2014 11:32:2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07136320A5744779A178F0303FB7C99&lt;/guid&gt;&#10;            &lt;repollguid&gt;20E5F7A4068C4A7F8D34DF2A14769874&lt;/repollguid&gt;&#10;            &lt;sourceid&gt;17902282CB614227AAA9A7A41EAD1B38&lt;/sourceid&gt;&#10;            &lt;questiontext&gt;Which mindset about intelligence do you think most STEM faculty have?&lt;/questiontext&gt;&#10;            &lt;showresults&gt;True&lt;/showresults&gt;&#10;            &lt;responsegrid&gt;0&lt;/responsegrid&gt;&#10;            &lt;countdowntimer&gt;False&lt;/countdowntimer&gt;&#10;            &lt;correctvalue&gt;1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191F4FBC8C8A4511AFAC056E1839AB17&lt;/guid&gt;&#10;                    &lt;answertext&gt;Fixed &lt;/answertext&gt;&#10;                    &lt;valuetype&gt;0&lt;/valuetype&gt;&#10;                &lt;/answer&gt;&#10;                &lt;answer&gt;&#10;                    &lt;guid&gt;9F16BE33D9DF4A8CA34F16418FCAE8DF&lt;/guid&gt;&#10;                    &lt;answertext&gt;Growth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  <p:tag name="HASRESULTS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2"/>
  <p:tag name="FONTSIZE" val="32"/>
  <p:tag name="BULLETTYPE" val="ppBulletArabicPeriod"/>
  <p:tag name="ANSWERTEXT" val="Fixed&#10;Growth"/>
  <p:tag name="OLDNUMANSWERS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_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Global">
  <a:themeElements>
    <a:clrScheme name="Global 2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Global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2_Global">
  <a:themeElements>
    <a:clrScheme name="Global 2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Global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lobal">
  <a:themeElements>
    <a:clrScheme name="Global 2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Global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28506</TotalTime>
  <Words>4660</Words>
  <Application>Microsoft Office PowerPoint</Application>
  <PresentationFormat>On-screen Show (4:3)</PresentationFormat>
  <Paragraphs>538</Paragraphs>
  <Slides>85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119" baseType="lpstr">
      <vt:lpstr>Arial</vt:lpstr>
      <vt:lpstr>Arial Black</vt:lpstr>
      <vt:lpstr>Calibri</vt:lpstr>
      <vt:lpstr>Calibri Light</vt:lpstr>
      <vt:lpstr>Garamond</vt:lpstr>
      <vt:lpstr>Goudy Old Style</vt:lpstr>
      <vt:lpstr>Helvetica Neue Medium</vt:lpstr>
      <vt:lpstr>Kabel Bk BT</vt:lpstr>
      <vt:lpstr>Kabel Ult BT</vt:lpstr>
      <vt:lpstr>Tahoma</vt:lpstr>
      <vt:lpstr>Technical</vt:lpstr>
      <vt:lpstr>Times</vt:lpstr>
      <vt:lpstr>Times New Roman</vt:lpstr>
      <vt:lpstr>Wingdings</vt:lpstr>
      <vt:lpstr>Office Theme</vt:lpstr>
      <vt:lpstr>1_Office Theme</vt:lpstr>
      <vt:lpstr>11_Office Theme</vt:lpstr>
      <vt:lpstr>3_Office Theme</vt:lpstr>
      <vt:lpstr>Global</vt:lpstr>
      <vt:lpstr>8_Office Theme</vt:lpstr>
      <vt:lpstr>Nature</vt:lpstr>
      <vt:lpstr>7_Office Theme</vt:lpstr>
      <vt:lpstr>9_Office Theme</vt:lpstr>
      <vt:lpstr>12_Office Theme</vt:lpstr>
      <vt:lpstr>15_Office Theme</vt:lpstr>
      <vt:lpstr>1_Nature</vt:lpstr>
      <vt:lpstr>13_Office Theme</vt:lpstr>
      <vt:lpstr>1_Global</vt:lpstr>
      <vt:lpstr>4_Office Theme</vt:lpstr>
      <vt:lpstr>5_Office Theme</vt:lpstr>
      <vt:lpstr>2_Office Theme</vt:lpstr>
      <vt:lpstr>2_Global</vt:lpstr>
      <vt:lpstr>Chart</vt:lpstr>
      <vt:lpstr>Acrobat Document</vt:lpstr>
      <vt:lpstr>Teaching Students How to Learn: Metacognition is the Key!</vt:lpstr>
      <vt:lpstr>Are HBCUs Still Relevant?</vt:lpstr>
      <vt:lpstr>Are HBCUs Still Relevant?*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Institute of Science  Founded at Lincoln University in 1923</vt:lpstr>
      <vt:lpstr>Lincoln University  Retention and Graduation Rates </vt:lpstr>
      <vt:lpstr>PowerPoint Presentation</vt:lpstr>
      <vt:lpstr>Metacognition</vt:lpstr>
      <vt:lpstr>Why haven’t most students developed metacognitive skills?</vt:lpstr>
      <vt:lpstr>PowerPoint Presentation</vt:lpstr>
      <vt:lpstr>What did most of your teachers in high school do the day before the test?</vt:lpstr>
      <vt:lpstr>How Do Students Feel About Active Learning?</vt:lpstr>
      <vt:lpstr>    </vt:lpstr>
      <vt:lpstr>PowerPoint Presentation</vt:lpstr>
      <vt:lpstr>PowerPoint Presentation</vt:lpstr>
      <vt:lpstr>Power of Metacognitive Learning Strategies Sydnie’s Story: Intro and emails</vt:lpstr>
      <vt:lpstr>Effective Homework Strategy</vt:lpstr>
      <vt:lpstr>Impact of Using Homework Strategy  Sydnie L.  First Year Biology Pre-Med Honors College Student </vt:lpstr>
      <vt:lpstr>Sydnie Landry, BS in Biology, May 2017 Louisiana State University Final Semester GPA: 3.77  </vt:lpstr>
      <vt:lpstr>The Story of Two More Students</vt:lpstr>
      <vt:lpstr>A Reading Strategy that Works: SQ5R </vt:lpstr>
      <vt:lpstr> Travis, junior psychology student  47, 52, 82, 86 </vt:lpstr>
      <vt:lpstr>First Voyage of Christopher Columbus</vt:lpstr>
      <vt:lpstr>Reflection Questions</vt:lpstr>
      <vt:lpstr> The Power of Teaching to Learn: What Happened When Ty Taught His Betta Fish </vt:lpstr>
      <vt:lpstr>Impact of Teaching to Learn Ty, LSU First Year Student </vt:lpstr>
      <vt:lpstr>PowerPoint Presentation</vt:lpstr>
      <vt:lpstr>Why Is Fast and Dramatic  Improvement Possible?</vt:lpstr>
      <vt:lpstr>Finding Numbers  in Sequential Order</vt:lpstr>
      <vt:lpstr>PowerPoint Presentation</vt:lpstr>
      <vt:lpstr>  </vt:lpstr>
      <vt:lpstr>PowerPoint Presentation</vt:lpstr>
      <vt:lpstr>PowerPoint Presentation</vt:lpstr>
      <vt:lpstr>What we know about learning</vt:lpstr>
      <vt:lpstr>PowerPoint Presentation</vt:lpstr>
      <vt:lpstr>PowerPoint Presentation</vt:lpstr>
      <vt:lpstr>When we teach students about Bloom’s Taxonomy…  They GET it!   </vt:lpstr>
      <vt:lpstr>How do you think students answered?   At what level of Bloom’s did you have to operate to make A’s or B’s in high school?</vt:lpstr>
      <vt:lpstr>How do you think students answered?   At what level of Bloom’s do you think you’ll need to operate to make A’s in college courses?</vt:lpstr>
      <vt:lpstr>At what level of Bloom’s did you have to operate to make A’s or B’s in high school?</vt:lpstr>
      <vt:lpstr>How students answered (in 2013)  At what level of Bloom’s do you think you’ll need to operate to make A’s in college?</vt:lpstr>
      <vt:lpstr>At what level of Bloom’s did you have to operate to make A’s and B’s in high school?</vt:lpstr>
      <vt:lpstr>At what level of Bloom’s do you think you’ll need  to operate to make A’s in college?</vt:lpstr>
      <vt:lpstr>At what level of Bloom’s did you have to operate to make A’s and B’s in high school?</vt:lpstr>
      <vt:lpstr>At what level of Bloom’s do you think you’ll need  to operate to make A’s in college?</vt:lpstr>
      <vt:lpstr>At what level of Bloom’s do you think you’ll need  to operate to make A’s and B’s in high school?</vt:lpstr>
      <vt:lpstr>At what level of Bloom’s do you think you’ll need  to operate to make A’s in college?</vt:lpstr>
      <vt:lpstr>How do we teach students to move higher on Bloom’s Taxonomy?      Teach them the Study Cycle*   </vt:lpstr>
      <vt:lpstr>PowerPoint Presentation</vt:lpstr>
      <vt:lpstr>Brea Manuel*, BS in Chemistry, 2018 Entered PhD Program at  Emory University on Full Fellowship in Fall 2018 Became a PhD Candidate Spring 2020!</vt:lpstr>
      <vt:lpstr>Sharing Bloom’s and The Study Cycle Improved Learning</vt:lpstr>
      <vt:lpstr>PowerPoint Presentation</vt:lpstr>
      <vt:lpstr>PowerPoint Presentation</vt:lpstr>
      <vt:lpstr>PowerPoint Presentation</vt:lpstr>
      <vt:lpstr>Two Different Mindsets  About Intelligence </vt:lpstr>
      <vt:lpstr>Responses to Many Situations  are Based on Mindset </vt:lpstr>
      <vt:lpstr>   Which mindset about intelligence  do you think most students have?</vt:lpstr>
      <vt:lpstr>Which mindset about student intelligence  do you think most faculty have?</vt:lpstr>
      <vt:lpstr>PowerPoint Presentation</vt:lpstr>
      <vt:lpstr>Changes Faculty Have Made that Improved Learning and Performance</vt:lpstr>
      <vt:lpstr>The Experience of One Professor  at Miles College</vt:lpstr>
      <vt:lpstr>Professor Charles N. Morris III: Miles College Faculty Member of the Year</vt:lpstr>
      <vt:lpstr>PowerPoint Presentation</vt:lpstr>
      <vt:lpstr>PowerPoint Presentation</vt:lpstr>
      <vt:lpstr>LSU Analytical Chemistry Graduate Student’s Cumulative Exam Record   </vt:lpstr>
      <vt:lpstr>Dr. Algernon Kelley, December 2009</vt:lpstr>
      <vt:lpstr>PowerPoint Presentation</vt:lpstr>
      <vt:lpstr>Conclusion We can significantly increase student success by…</vt:lpstr>
      <vt:lpstr>Additional 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the Bumblebee CAN fly…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 Lions!!!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I LEARN</dc:title>
  <dc:creator>Lahna Roche</dc:creator>
  <cp:lastModifiedBy>Saundra McGuire</cp:lastModifiedBy>
  <cp:revision>483</cp:revision>
  <cp:lastPrinted>2020-08-13T05:29:49Z</cp:lastPrinted>
  <dcterms:created xsi:type="dcterms:W3CDTF">2010-01-07T17:53:24Z</dcterms:created>
  <dcterms:modified xsi:type="dcterms:W3CDTF">2020-08-13T06:57:38Z</dcterms:modified>
</cp:coreProperties>
</file>